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63" r:id="rId2"/>
    <p:sldId id="385" r:id="rId3"/>
    <p:sldId id="360" r:id="rId4"/>
    <p:sldId id="373" r:id="rId5"/>
    <p:sldId id="366" r:id="rId6"/>
    <p:sldId id="376" r:id="rId7"/>
    <p:sldId id="386" r:id="rId8"/>
    <p:sldId id="397" r:id="rId9"/>
    <p:sldId id="327" r:id="rId10"/>
    <p:sldId id="369" r:id="rId11"/>
    <p:sldId id="380" r:id="rId12"/>
    <p:sldId id="371" r:id="rId13"/>
    <p:sldId id="388" r:id="rId14"/>
    <p:sldId id="389" r:id="rId15"/>
    <p:sldId id="393" r:id="rId16"/>
    <p:sldId id="394" r:id="rId17"/>
    <p:sldId id="318" r:id="rId18"/>
    <p:sldId id="372" r:id="rId19"/>
    <p:sldId id="392" r:id="rId20"/>
    <p:sldId id="395" r:id="rId21"/>
    <p:sldId id="3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4" autoAdjust="0"/>
    <p:restoredTop sz="79971" autoAdjust="0"/>
  </p:normalViewPr>
  <p:slideViewPr>
    <p:cSldViewPr snapToGrid="0">
      <p:cViewPr varScale="1">
        <p:scale>
          <a:sx n="74" d="100"/>
          <a:sy n="74" d="100"/>
        </p:scale>
        <p:origin x="104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9B9FB-8D96-4912-8FE4-45272BD05309}" type="datetimeFigureOut">
              <a:rPr lang="en-CA" smtClean="0"/>
              <a:t>13/09/2016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EF136-BF3A-4C45-B8CB-17BB4D3D6949}" type="slidenum">
              <a:rPr lang="en-CA" smtClean="0"/>
              <a:t>‹#›</a:t>
            </a:fld>
            <a:endParaRPr lang="en-CA"/>
          </a:p>
        </p:txBody>
      </p:sp>
    </p:spTree>
    <p:extLst>
      <p:ext uri="{BB962C8B-B14F-4D97-AF65-F5344CB8AC3E}">
        <p14:creationId xmlns:p14="http://schemas.microsoft.com/office/powerpoint/2010/main" val="554623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What I am actually going to discuss is the importance of keeping your core strong, how can we enhance core games and engagement with players and retailers. </a:t>
            </a:r>
            <a:endParaRPr lang="en-CA" baseline="0" dirty="0" smtClean="0"/>
          </a:p>
          <a:p>
            <a:endParaRPr lang="en-CA" baseline="0" dirty="0" smtClean="0"/>
          </a:p>
          <a:p>
            <a:r>
              <a:rPr lang="en-CA" baseline="0" dirty="0" smtClean="0"/>
              <a:t>Building </a:t>
            </a:r>
            <a:r>
              <a:rPr lang="en-CA" baseline="0" dirty="0" smtClean="0"/>
              <a:t>a strong core whether </a:t>
            </a:r>
            <a:r>
              <a:rPr lang="en-CA" baseline="0" dirty="0" smtClean="0"/>
              <a:t>it’s our own body </a:t>
            </a:r>
            <a:r>
              <a:rPr lang="en-CA" baseline="0" dirty="0" smtClean="0"/>
              <a:t>or lottery products are important to overall health and well being.</a:t>
            </a:r>
          </a:p>
          <a:p>
            <a:endParaRPr lang="en-CA" baseline="0" dirty="0" smtClean="0"/>
          </a:p>
          <a:p>
            <a:endParaRPr lang="en-CA" baseline="0"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1</a:t>
            </a:fld>
            <a:endParaRPr lang="en-CA"/>
          </a:p>
        </p:txBody>
      </p:sp>
    </p:spTree>
    <p:extLst>
      <p:ext uri="{BB962C8B-B14F-4D97-AF65-F5344CB8AC3E}">
        <p14:creationId xmlns:p14="http://schemas.microsoft.com/office/powerpoint/2010/main" val="3818392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smtClean="0">
                <a:latin typeface="Times New Roman" panose="02020603050405020304" pitchFamily="18" charset="0"/>
                <a:cs typeface="Times New Roman" panose="02020603050405020304" pitchFamily="18" charset="0"/>
              </a:rPr>
              <a:t>Initial ticket purchase takes place at retail</a:t>
            </a:r>
          </a:p>
          <a:p>
            <a:endParaRPr lang="en-US" altLang="en-US" sz="1200" dirty="0" smtClean="0">
              <a:latin typeface="Times New Roman" panose="02020603050405020304" pitchFamily="18" charset="0"/>
              <a:cs typeface="Times New Roman" panose="02020603050405020304" pitchFamily="18" charset="0"/>
            </a:endParaRPr>
          </a:p>
          <a:p>
            <a:r>
              <a:rPr lang="en-US" altLang="en-US" sz="1200" dirty="0" smtClean="0">
                <a:latin typeface="Times New Roman" panose="02020603050405020304" pitchFamily="18" charset="0"/>
                <a:cs typeface="Times New Roman" panose="02020603050405020304" pitchFamily="18" charset="0"/>
              </a:rPr>
              <a:t>Play the instant game …if win on the ticket go to retail to claim their prize.</a:t>
            </a:r>
          </a:p>
          <a:p>
            <a:endParaRPr lang="en-US" altLang="en-US" sz="1200" dirty="0" smtClean="0">
              <a:latin typeface="Times New Roman" panose="02020603050405020304" pitchFamily="18" charset="0"/>
              <a:cs typeface="Times New Roman" panose="02020603050405020304" pitchFamily="18" charset="0"/>
            </a:endParaRPr>
          </a:p>
          <a:p>
            <a:r>
              <a:rPr lang="en-US" altLang="en-US" sz="1200" dirty="0" smtClean="0">
                <a:latin typeface="Times New Roman" panose="02020603050405020304" pitchFamily="18" charset="0"/>
                <a:cs typeface="Times New Roman" panose="02020603050405020304" pitchFamily="18" charset="0"/>
              </a:rPr>
              <a:t>If don’t win on the ticket players can experience some additional Crossword game play(which we know they love) by going to the App store or Google play, download the app and play a game for fun or enter the code from their non-winning ticket to play for prizes on their smartphone (second chance draw entries) . They could also go to the Kansas Lottery website and play directly on there. </a:t>
            </a:r>
          </a:p>
          <a:p>
            <a:endParaRPr lang="en-US" altLang="en-US" sz="1200" dirty="0" smtClean="0">
              <a:latin typeface="Times New Roman" panose="02020603050405020304" pitchFamily="18" charset="0"/>
              <a:cs typeface="Times New Roman" panose="02020603050405020304" pitchFamily="18" charset="0"/>
            </a:endParaRPr>
          </a:p>
          <a:p>
            <a:r>
              <a:rPr lang="en-US" altLang="en-US" sz="1200" dirty="0" smtClean="0">
                <a:latin typeface="Times New Roman" panose="02020603050405020304" pitchFamily="18" charset="0"/>
                <a:cs typeface="Times New Roman" panose="02020603050405020304" pitchFamily="18" charset="0"/>
              </a:rPr>
              <a:t>Play for prizes players can win entries into a second chance draw in which they win cash coupons which players can redeem at retail.</a:t>
            </a:r>
          </a:p>
          <a:p>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10</a:t>
            </a:fld>
            <a:endParaRPr lang="en-CA"/>
          </a:p>
        </p:txBody>
      </p:sp>
    </p:spTree>
    <p:extLst>
      <p:ext uri="{BB962C8B-B14F-4D97-AF65-F5344CB8AC3E}">
        <p14:creationId xmlns:p14="http://schemas.microsoft.com/office/powerpoint/2010/main" val="162608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PBL</a:t>
            </a:r>
            <a:r>
              <a:rPr lang="en-CA" baseline="0" dirty="0" smtClean="0"/>
              <a:t> has done the work – turn key products with little effort from lottery team to launch apps.</a:t>
            </a:r>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11</a:t>
            </a:fld>
            <a:endParaRPr lang="en-CA"/>
          </a:p>
        </p:txBody>
      </p:sp>
    </p:spTree>
    <p:extLst>
      <p:ext uri="{BB962C8B-B14F-4D97-AF65-F5344CB8AC3E}">
        <p14:creationId xmlns:p14="http://schemas.microsoft.com/office/powerpoint/2010/main" val="4047846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Results</a:t>
            </a:r>
            <a:r>
              <a:rPr lang="en-CA" baseline="0" dirty="0" smtClean="0"/>
              <a:t> show spike in loyalty club membership and attracting, new, younger players. </a:t>
            </a:r>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12</a:t>
            </a:fld>
            <a:endParaRPr lang="en-CA"/>
          </a:p>
        </p:txBody>
      </p:sp>
    </p:spTree>
    <p:extLst>
      <p:ext uri="{BB962C8B-B14F-4D97-AF65-F5344CB8AC3E}">
        <p14:creationId xmlns:p14="http://schemas.microsoft.com/office/powerpoint/2010/main" val="66155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Times New Roman" panose="02020603050405020304" pitchFamily="18" charset="0"/>
                <a:cs typeface="Times New Roman" panose="02020603050405020304" pitchFamily="18" charset="0"/>
              </a:rPr>
              <a:t>Why </a:t>
            </a:r>
            <a:r>
              <a:rPr lang="en-US" altLang="en-US" dirty="0">
                <a:latin typeface="Times New Roman" panose="02020603050405020304" pitchFamily="18" charset="0"/>
                <a:cs typeface="Times New Roman" panose="02020603050405020304" pitchFamily="18" charset="0"/>
              </a:rPr>
              <a:t>go with Pollard for your interactive game choices….we are the expert in interactive game play associated with instant tickets.</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Total number of Pollard games to played to date…app designed by Pollard and managed by </a:t>
            </a:r>
            <a:r>
              <a:rPr lang="en-US" altLang="en-US" dirty="0" smtClean="0">
                <a:latin typeface="Times New Roman" panose="02020603050405020304" pitchFamily="18" charset="0"/>
                <a:cs typeface="Times New Roman" panose="02020603050405020304" pitchFamily="18" charset="0"/>
              </a:rPr>
              <a:t>Pollard</a:t>
            </a:r>
          </a:p>
          <a:p>
            <a:endParaRPr lang="en-CA" altLang="en-US" dirty="0" smtClean="0">
              <a:latin typeface="Times New Roman" panose="02020603050405020304" pitchFamily="18" charset="0"/>
              <a:cs typeface="Times New Roman" panose="02020603050405020304" pitchFamily="18" charset="0"/>
            </a:endParaRPr>
          </a:p>
          <a:p>
            <a:r>
              <a:rPr lang="en-CA" sz="1200" kern="1200" dirty="0" smtClean="0">
                <a:solidFill>
                  <a:schemeClr val="tx1"/>
                </a:solidFill>
                <a:effectLst/>
                <a:latin typeface="+mn-lt"/>
                <a:ea typeface="+mn-ea"/>
                <a:cs typeface="+mn-cs"/>
              </a:rPr>
              <a:t>30.8 million games have been played.</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That’s 13.3 million mobile games and 17.5 million desktop games.</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Sliced another way, 12.3 million games were played for fun and 18.5 million games started with a ticket purchase and were played for prizes.</a:t>
            </a:r>
            <a:endParaRPr lang="en-US" sz="1200" kern="1200" dirty="0" smtClean="0">
              <a:solidFill>
                <a:schemeClr val="tx1"/>
              </a:solidFill>
              <a:effectLst/>
              <a:latin typeface="+mn-lt"/>
              <a:ea typeface="+mn-ea"/>
              <a:cs typeface="+mn-cs"/>
            </a:endParaRPr>
          </a:p>
          <a:p>
            <a:endParaRPr lang="en-US" altLang="en-US" dirty="0">
              <a:latin typeface="Times New Roman" panose="02020603050405020304" pitchFamily="18" charset="0"/>
              <a:cs typeface="Times New Roman" panose="02020603050405020304" pitchFamily="18" charset="0"/>
            </a:endParaRPr>
          </a:p>
          <a:p>
            <a:endParaRPr lang="en-US" altLang="en-US" dirty="0" smtClean="0"/>
          </a:p>
        </p:txBody>
      </p:sp>
      <p:sp>
        <p:nvSpPr>
          <p:cNvPr id="4" name="Slide Number Placeholder 3"/>
          <p:cNvSpPr>
            <a:spLocks noGrp="1"/>
          </p:cNvSpPr>
          <p:nvPr>
            <p:ph type="sldNum" sz="quarter" idx="10"/>
          </p:nvPr>
        </p:nvSpPr>
        <p:spPr/>
        <p:txBody>
          <a:bodyPr/>
          <a:lstStyle/>
          <a:p>
            <a:fld id="{1A5611A0-1BA2-4C59-AA4C-F22702C7FA34}" type="slidenum">
              <a:rPr lang="en-CA" smtClean="0">
                <a:solidFill>
                  <a:prstClr val="black"/>
                </a:solidFill>
              </a:rPr>
              <a:pPr/>
              <a:t>14</a:t>
            </a:fld>
            <a:endParaRPr lang="en-CA">
              <a:solidFill>
                <a:prstClr val="black"/>
              </a:solidFill>
            </a:endParaRPr>
          </a:p>
        </p:txBody>
      </p:sp>
    </p:spTree>
    <p:extLst>
      <p:ext uri="{BB962C8B-B14F-4D97-AF65-F5344CB8AC3E}">
        <p14:creationId xmlns:p14="http://schemas.microsoft.com/office/powerpoint/2010/main" val="3590905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first two months of launching $100,000 Crossword</a:t>
            </a:r>
            <a:r>
              <a:rPr lang="en-CA" baseline="0" dirty="0" smtClean="0"/>
              <a:t> – new player registrations increased 140%!</a:t>
            </a:r>
          </a:p>
          <a:p>
            <a:r>
              <a:rPr lang="en-CA" baseline="0" dirty="0" smtClean="0"/>
              <a:t>Super Cool Crossword in Vermont, saw twice as many entrants into the second chance draw compared to all other tickets in fact almost 15% of all tickets entered in May and June were Super Cool Crossword tickets.</a:t>
            </a:r>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15</a:t>
            </a:fld>
            <a:endParaRPr lang="en-CA"/>
          </a:p>
        </p:txBody>
      </p:sp>
    </p:spTree>
    <p:extLst>
      <p:ext uri="{BB962C8B-B14F-4D97-AF65-F5344CB8AC3E}">
        <p14:creationId xmlns:p14="http://schemas.microsoft.com/office/powerpoint/2010/main" val="802510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16</a:t>
            </a:fld>
            <a:endParaRPr lang="en-CA"/>
          </a:p>
        </p:txBody>
      </p:sp>
    </p:spTree>
    <p:extLst>
      <p:ext uri="{BB962C8B-B14F-4D97-AF65-F5344CB8AC3E}">
        <p14:creationId xmlns:p14="http://schemas.microsoft.com/office/powerpoint/2010/main" val="807832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From our </a:t>
            </a:r>
            <a:r>
              <a:rPr lang="en-CA" sz="1200" kern="1200" dirty="0" err="1" smtClean="0">
                <a:solidFill>
                  <a:schemeClr val="tx1"/>
                </a:solidFill>
                <a:effectLst/>
                <a:latin typeface="+mn-lt"/>
                <a:ea typeface="+mn-ea"/>
                <a:cs typeface="+mn-cs"/>
              </a:rPr>
              <a:t>WebPlay</a:t>
            </a:r>
            <a:r>
              <a:rPr lang="en-CA" sz="1200" kern="1200" dirty="0" smtClean="0">
                <a:solidFill>
                  <a:schemeClr val="tx1"/>
                </a:solidFill>
                <a:effectLst/>
                <a:latin typeface="+mn-lt"/>
                <a:ea typeface="+mn-ea"/>
                <a:cs typeface="+mn-cs"/>
              </a:rPr>
              <a:t> launches, we have seen an average of 36% increase in comparable ticket sales when doing a 12-week comparison.</a:t>
            </a:r>
          </a:p>
          <a:p>
            <a:pPr lvl="0"/>
            <a:r>
              <a:rPr lang="en-CA" sz="1200" kern="1200" dirty="0" smtClean="0">
                <a:solidFill>
                  <a:schemeClr val="tx1"/>
                </a:solidFill>
                <a:effectLst/>
                <a:latin typeface="+mn-lt"/>
                <a:ea typeface="+mn-ea"/>
                <a:cs typeface="+mn-cs"/>
              </a:rPr>
              <a:t>MI </a:t>
            </a:r>
            <a:r>
              <a:rPr lang="en-CA" sz="1200" kern="1200" dirty="0" err="1" smtClean="0">
                <a:solidFill>
                  <a:schemeClr val="tx1"/>
                </a:solidFill>
                <a:effectLst/>
                <a:latin typeface="+mn-lt"/>
                <a:ea typeface="+mn-ea"/>
                <a:cs typeface="+mn-cs"/>
              </a:rPr>
              <a:t>Cashword</a:t>
            </a:r>
            <a:r>
              <a:rPr lang="en-CA" sz="1200" kern="1200" dirty="0" smtClean="0">
                <a:solidFill>
                  <a:schemeClr val="tx1"/>
                </a:solidFill>
                <a:effectLst/>
                <a:latin typeface="+mn-lt"/>
                <a:ea typeface="+mn-ea"/>
                <a:cs typeface="+mn-cs"/>
              </a:rPr>
              <a:t> 28%            </a:t>
            </a:r>
            <a:r>
              <a:rPr lang="en-CA" sz="1200" i="1" kern="1200" dirty="0" err="1" smtClean="0">
                <a:solidFill>
                  <a:schemeClr val="tx1"/>
                </a:solidFill>
                <a:effectLst/>
                <a:latin typeface="+mn-lt"/>
                <a:ea typeface="+mn-ea"/>
                <a:cs typeface="+mn-cs"/>
              </a:rPr>
              <a:t>Cashword</a:t>
            </a:r>
            <a:r>
              <a:rPr lang="en-CA" sz="1200" i="1" kern="1200" dirty="0" smtClean="0">
                <a:solidFill>
                  <a:schemeClr val="tx1"/>
                </a:solidFill>
                <a:effectLst/>
                <a:latin typeface="+mn-lt"/>
                <a:ea typeface="+mn-ea"/>
                <a:cs typeface="+mn-cs"/>
              </a:rPr>
              <a:t> category</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ID </a:t>
            </a:r>
            <a:r>
              <a:rPr lang="en-CA" sz="1200" kern="1200" dirty="0" err="1" smtClean="0">
                <a:solidFill>
                  <a:schemeClr val="tx1"/>
                </a:solidFill>
                <a:effectLst/>
                <a:latin typeface="+mn-lt"/>
                <a:ea typeface="+mn-ea"/>
                <a:cs typeface="+mn-cs"/>
              </a:rPr>
              <a:t>Cashword</a:t>
            </a:r>
            <a:r>
              <a:rPr lang="en-CA" sz="1200" kern="1200" dirty="0" smtClean="0">
                <a:solidFill>
                  <a:schemeClr val="tx1"/>
                </a:solidFill>
                <a:effectLst/>
                <a:latin typeface="+mn-lt"/>
                <a:ea typeface="+mn-ea"/>
                <a:cs typeface="+mn-cs"/>
              </a:rPr>
              <a:t> 57%             </a:t>
            </a:r>
            <a:r>
              <a:rPr lang="en-CA" sz="1200" i="1" kern="1200" dirty="0" smtClean="0">
                <a:solidFill>
                  <a:schemeClr val="tx1"/>
                </a:solidFill>
                <a:effectLst/>
                <a:latin typeface="+mn-lt"/>
                <a:ea typeface="+mn-ea"/>
                <a:cs typeface="+mn-cs"/>
              </a:rPr>
              <a:t>$3 and $5 </a:t>
            </a:r>
            <a:r>
              <a:rPr lang="en-CA" sz="1200" i="1" kern="1200" dirty="0" err="1" smtClean="0">
                <a:solidFill>
                  <a:schemeClr val="tx1"/>
                </a:solidFill>
                <a:effectLst/>
                <a:latin typeface="+mn-lt"/>
                <a:ea typeface="+mn-ea"/>
                <a:cs typeface="+mn-cs"/>
              </a:rPr>
              <a:t>Cashword</a:t>
            </a:r>
            <a:r>
              <a:rPr lang="en-CA" sz="1200" i="1" kern="1200" dirty="0" smtClean="0">
                <a:solidFill>
                  <a:schemeClr val="tx1"/>
                </a:solidFill>
                <a:effectLst/>
                <a:latin typeface="+mn-lt"/>
                <a:ea typeface="+mn-ea"/>
                <a:cs typeface="+mn-cs"/>
              </a:rPr>
              <a:t>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MD Crossword 23%         </a:t>
            </a:r>
            <a:r>
              <a:rPr lang="en-CA" sz="1200" i="1" kern="1200" dirty="0" smtClean="0">
                <a:solidFill>
                  <a:schemeClr val="tx1"/>
                </a:solidFill>
                <a:effectLst/>
                <a:latin typeface="+mn-lt"/>
                <a:ea typeface="+mn-ea"/>
                <a:cs typeface="+mn-cs"/>
              </a:rPr>
              <a:t>$3 Crossword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LQ Mots Cache 19%        </a:t>
            </a:r>
            <a:r>
              <a:rPr lang="en-CA" sz="1200" i="1" kern="1200" dirty="0" smtClean="0">
                <a:solidFill>
                  <a:schemeClr val="tx1"/>
                </a:solidFill>
                <a:effectLst/>
                <a:latin typeface="+mn-lt"/>
                <a:ea typeface="+mn-ea"/>
                <a:cs typeface="+mn-cs"/>
              </a:rPr>
              <a:t>$3 Mots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MI Wild Time 105%          </a:t>
            </a:r>
            <a:r>
              <a:rPr lang="en-CA" sz="1200" i="1" kern="1200" dirty="0" smtClean="0">
                <a:solidFill>
                  <a:schemeClr val="tx1"/>
                </a:solidFill>
                <a:effectLst/>
                <a:latin typeface="+mn-lt"/>
                <a:ea typeface="+mn-ea"/>
                <a:cs typeface="+mn-cs"/>
              </a:rPr>
              <a:t>$5 Wild Time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CA Deluxe 7’s 36%           </a:t>
            </a:r>
            <a:r>
              <a:rPr lang="en-CA" sz="1200" i="1" kern="1200" dirty="0" smtClean="0">
                <a:solidFill>
                  <a:schemeClr val="tx1"/>
                </a:solidFill>
                <a:effectLst/>
                <a:latin typeface="+mn-lt"/>
                <a:ea typeface="+mn-ea"/>
                <a:cs typeface="+mn-cs"/>
              </a:rPr>
              <a:t>$20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MI Bingo -5%     </a:t>
            </a:r>
            <a:r>
              <a:rPr lang="en-CA" sz="1200" i="1" kern="1200" dirty="0" smtClean="0">
                <a:solidFill>
                  <a:schemeClr val="tx1"/>
                </a:solidFill>
                <a:effectLst/>
                <a:latin typeface="+mn-lt"/>
                <a:ea typeface="+mn-ea"/>
                <a:cs typeface="+mn-cs"/>
              </a:rPr>
              <a:t>Bingo category</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KS Crossword 24%           </a:t>
            </a:r>
            <a:r>
              <a:rPr lang="en-CA" sz="1200" i="1" kern="1200" dirty="0" smtClean="0">
                <a:solidFill>
                  <a:schemeClr val="tx1"/>
                </a:solidFill>
                <a:effectLst/>
                <a:latin typeface="+mn-lt"/>
                <a:ea typeface="+mn-ea"/>
                <a:cs typeface="+mn-cs"/>
              </a:rPr>
              <a:t>$10 Crossword tickets</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Note that Vermont sales increase is only for 6 weeks pre and post.</a:t>
            </a:r>
          </a:p>
          <a:p>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17</a:t>
            </a:fld>
            <a:endParaRPr lang="en-CA"/>
          </a:p>
        </p:txBody>
      </p:sp>
    </p:spTree>
    <p:extLst>
      <p:ext uri="{BB962C8B-B14F-4D97-AF65-F5344CB8AC3E}">
        <p14:creationId xmlns:p14="http://schemas.microsoft.com/office/powerpoint/2010/main" val="2238385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From our </a:t>
            </a:r>
            <a:r>
              <a:rPr lang="en-CA" sz="1200" kern="1200" dirty="0" err="1" smtClean="0">
                <a:solidFill>
                  <a:schemeClr val="tx1"/>
                </a:solidFill>
                <a:effectLst/>
                <a:latin typeface="+mn-lt"/>
                <a:ea typeface="+mn-ea"/>
                <a:cs typeface="+mn-cs"/>
              </a:rPr>
              <a:t>WebPlay</a:t>
            </a:r>
            <a:r>
              <a:rPr lang="en-CA" sz="1200" kern="1200" dirty="0" smtClean="0">
                <a:solidFill>
                  <a:schemeClr val="tx1"/>
                </a:solidFill>
                <a:effectLst/>
                <a:latin typeface="+mn-lt"/>
                <a:ea typeface="+mn-ea"/>
                <a:cs typeface="+mn-cs"/>
              </a:rPr>
              <a:t> launches, we have seen an average of 36% increase in comparable ticket sales when doing a 12-week comparison.</a:t>
            </a:r>
          </a:p>
          <a:p>
            <a:pPr lvl="0"/>
            <a:r>
              <a:rPr lang="en-CA" sz="1200" kern="1200" dirty="0" smtClean="0">
                <a:solidFill>
                  <a:schemeClr val="tx1"/>
                </a:solidFill>
                <a:effectLst/>
                <a:latin typeface="+mn-lt"/>
                <a:ea typeface="+mn-ea"/>
                <a:cs typeface="+mn-cs"/>
              </a:rPr>
              <a:t>MI </a:t>
            </a:r>
            <a:r>
              <a:rPr lang="en-CA" sz="1200" kern="1200" dirty="0" err="1" smtClean="0">
                <a:solidFill>
                  <a:schemeClr val="tx1"/>
                </a:solidFill>
                <a:effectLst/>
                <a:latin typeface="+mn-lt"/>
                <a:ea typeface="+mn-ea"/>
                <a:cs typeface="+mn-cs"/>
              </a:rPr>
              <a:t>Cashword</a:t>
            </a:r>
            <a:r>
              <a:rPr lang="en-CA" sz="1200" kern="1200" dirty="0" smtClean="0">
                <a:solidFill>
                  <a:schemeClr val="tx1"/>
                </a:solidFill>
                <a:effectLst/>
                <a:latin typeface="+mn-lt"/>
                <a:ea typeface="+mn-ea"/>
                <a:cs typeface="+mn-cs"/>
              </a:rPr>
              <a:t> 28%            </a:t>
            </a:r>
            <a:r>
              <a:rPr lang="en-CA" sz="1200" i="1" kern="1200" dirty="0" err="1" smtClean="0">
                <a:solidFill>
                  <a:schemeClr val="tx1"/>
                </a:solidFill>
                <a:effectLst/>
                <a:latin typeface="+mn-lt"/>
                <a:ea typeface="+mn-ea"/>
                <a:cs typeface="+mn-cs"/>
              </a:rPr>
              <a:t>Cashword</a:t>
            </a:r>
            <a:r>
              <a:rPr lang="en-CA" sz="1200" i="1" kern="1200" dirty="0" smtClean="0">
                <a:solidFill>
                  <a:schemeClr val="tx1"/>
                </a:solidFill>
                <a:effectLst/>
                <a:latin typeface="+mn-lt"/>
                <a:ea typeface="+mn-ea"/>
                <a:cs typeface="+mn-cs"/>
              </a:rPr>
              <a:t> category</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ID </a:t>
            </a:r>
            <a:r>
              <a:rPr lang="en-CA" sz="1200" kern="1200" dirty="0" err="1" smtClean="0">
                <a:solidFill>
                  <a:schemeClr val="tx1"/>
                </a:solidFill>
                <a:effectLst/>
                <a:latin typeface="+mn-lt"/>
                <a:ea typeface="+mn-ea"/>
                <a:cs typeface="+mn-cs"/>
              </a:rPr>
              <a:t>Cashword</a:t>
            </a:r>
            <a:r>
              <a:rPr lang="en-CA" sz="1200" kern="1200" dirty="0" smtClean="0">
                <a:solidFill>
                  <a:schemeClr val="tx1"/>
                </a:solidFill>
                <a:effectLst/>
                <a:latin typeface="+mn-lt"/>
                <a:ea typeface="+mn-ea"/>
                <a:cs typeface="+mn-cs"/>
              </a:rPr>
              <a:t> 57%             </a:t>
            </a:r>
            <a:r>
              <a:rPr lang="en-CA" sz="1200" i="1" kern="1200" dirty="0" smtClean="0">
                <a:solidFill>
                  <a:schemeClr val="tx1"/>
                </a:solidFill>
                <a:effectLst/>
                <a:latin typeface="+mn-lt"/>
                <a:ea typeface="+mn-ea"/>
                <a:cs typeface="+mn-cs"/>
              </a:rPr>
              <a:t>$3 and $5 </a:t>
            </a:r>
            <a:r>
              <a:rPr lang="en-CA" sz="1200" i="1" kern="1200" dirty="0" err="1" smtClean="0">
                <a:solidFill>
                  <a:schemeClr val="tx1"/>
                </a:solidFill>
                <a:effectLst/>
                <a:latin typeface="+mn-lt"/>
                <a:ea typeface="+mn-ea"/>
                <a:cs typeface="+mn-cs"/>
              </a:rPr>
              <a:t>Cashword</a:t>
            </a:r>
            <a:r>
              <a:rPr lang="en-CA" sz="1200" i="1" kern="1200" dirty="0" smtClean="0">
                <a:solidFill>
                  <a:schemeClr val="tx1"/>
                </a:solidFill>
                <a:effectLst/>
                <a:latin typeface="+mn-lt"/>
                <a:ea typeface="+mn-ea"/>
                <a:cs typeface="+mn-cs"/>
              </a:rPr>
              <a:t>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MD Crossword 23%         </a:t>
            </a:r>
            <a:r>
              <a:rPr lang="en-CA" sz="1200" i="1" kern="1200" dirty="0" smtClean="0">
                <a:solidFill>
                  <a:schemeClr val="tx1"/>
                </a:solidFill>
                <a:effectLst/>
                <a:latin typeface="+mn-lt"/>
                <a:ea typeface="+mn-ea"/>
                <a:cs typeface="+mn-cs"/>
              </a:rPr>
              <a:t>$3 Crossword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LQ Mots Cache 19%        </a:t>
            </a:r>
            <a:r>
              <a:rPr lang="en-CA" sz="1200" i="1" kern="1200" dirty="0" smtClean="0">
                <a:solidFill>
                  <a:schemeClr val="tx1"/>
                </a:solidFill>
                <a:effectLst/>
                <a:latin typeface="+mn-lt"/>
                <a:ea typeface="+mn-ea"/>
                <a:cs typeface="+mn-cs"/>
              </a:rPr>
              <a:t>$3 Mots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MI Wild Time 105%          </a:t>
            </a:r>
            <a:r>
              <a:rPr lang="en-CA" sz="1200" i="1" kern="1200" dirty="0" smtClean="0">
                <a:solidFill>
                  <a:schemeClr val="tx1"/>
                </a:solidFill>
                <a:effectLst/>
                <a:latin typeface="+mn-lt"/>
                <a:ea typeface="+mn-ea"/>
                <a:cs typeface="+mn-cs"/>
              </a:rPr>
              <a:t>$5 Wild Time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CA Deluxe 7’s 36%           </a:t>
            </a:r>
            <a:r>
              <a:rPr lang="en-CA" sz="1200" i="1" kern="1200" dirty="0" smtClean="0">
                <a:solidFill>
                  <a:schemeClr val="tx1"/>
                </a:solidFill>
                <a:effectLst/>
                <a:latin typeface="+mn-lt"/>
                <a:ea typeface="+mn-ea"/>
                <a:cs typeface="+mn-cs"/>
              </a:rPr>
              <a:t>$20 tickets</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MI Bingo -5%     </a:t>
            </a:r>
            <a:r>
              <a:rPr lang="en-CA" sz="1200" i="1" kern="1200" dirty="0" smtClean="0">
                <a:solidFill>
                  <a:schemeClr val="tx1"/>
                </a:solidFill>
                <a:effectLst/>
                <a:latin typeface="+mn-lt"/>
                <a:ea typeface="+mn-ea"/>
                <a:cs typeface="+mn-cs"/>
              </a:rPr>
              <a:t>Bingo category</a:t>
            </a:r>
            <a:endParaRPr lang="en-CA" sz="1200" kern="1200" dirty="0" smtClean="0">
              <a:solidFill>
                <a:schemeClr val="tx1"/>
              </a:solidFill>
              <a:effectLst/>
              <a:latin typeface="+mn-lt"/>
              <a:ea typeface="+mn-ea"/>
              <a:cs typeface="+mn-cs"/>
            </a:endParaRPr>
          </a:p>
          <a:p>
            <a:pPr lvl="0"/>
            <a:r>
              <a:rPr lang="en-CA" sz="1200" kern="1200" dirty="0" smtClean="0">
                <a:solidFill>
                  <a:schemeClr val="tx1"/>
                </a:solidFill>
                <a:effectLst/>
                <a:latin typeface="+mn-lt"/>
                <a:ea typeface="+mn-ea"/>
                <a:cs typeface="+mn-cs"/>
              </a:rPr>
              <a:t>KS Crossword 24%           </a:t>
            </a:r>
            <a:r>
              <a:rPr lang="en-CA" sz="1200" i="1" kern="1200" dirty="0" smtClean="0">
                <a:solidFill>
                  <a:schemeClr val="tx1"/>
                </a:solidFill>
                <a:effectLst/>
                <a:latin typeface="+mn-lt"/>
                <a:ea typeface="+mn-ea"/>
                <a:cs typeface="+mn-cs"/>
              </a:rPr>
              <a:t>$10 Crossword tickets</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Note that Vermont sales increase is only for 6 weeks pre and post.</a:t>
            </a:r>
          </a:p>
          <a:p>
            <a:endParaRPr lang="en-CA" dirty="0"/>
          </a:p>
        </p:txBody>
      </p:sp>
      <p:sp>
        <p:nvSpPr>
          <p:cNvPr id="4" name="Slide Number Placeholder 3"/>
          <p:cNvSpPr>
            <a:spLocks noGrp="1"/>
          </p:cNvSpPr>
          <p:nvPr>
            <p:ph type="sldNum" sz="quarter" idx="10"/>
          </p:nvPr>
        </p:nvSpPr>
        <p:spPr/>
        <p:txBody>
          <a:bodyPr/>
          <a:lstStyle/>
          <a:p>
            <a:fld id="{36B2AE59-A39B-4BDE-A415-5346C90E2E87}" type="slidenum">
              <a:rPr lang="en-CA" smtClean="0"/>
              <a:t>18</a:t>
            </a:fld>
            <a:endParaRPr lang="en-CA"/>
          </a:p>
        </p:txBody>
      </p:sp>
    </p:spTree>
    <p:extLst>
      <p:ext uri="{BB962C8B-B14F-4D97-AF65-F5344CB8AC3E}">
        <p14:creationId xmlns:p14="http://schemas.microsoft.com/office/powerpoint/2010/main" val="92457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dirty="0">
                <a:latin typeface="Times New Roman" panose="02020603050405020304" pitchFamily="18" charset="0"/>
                <a:cs typeface="Times New Roman" panose="02020603050405020304" pitchFamily="18" charset="0"/>
              </a:rPr>
              <a:t>We recommend this interactive game not only for the overall look and feel and play value but for the strong results the game is generating. </a:t>
            </a:r>
          </a:p>
          <a:p>
            <a:endParaRPr lang="en-CA" sz="1400" dirty="0">
              <a:latin typeface="Times New Roman" panose="02020603050405020304" pitchFamily="18" charset="0"/>
              <a:cs typeface="Times New Roman" panose="02020603050405020304" pitchFamily="18" charset="0"/>
            </a:endParaRPr>
          </a:p>
          <a:p>
            <a:r>
              <a:rPr lang="en-CA" sz="1400" dirty="0">
                <a:latin typeface="Times New Roman" panose="02020603050405020304" pitchFamily="18" charset="0"/>
                <a:cs typeface="Times New Roman" panose="02020603050405020304" pitchFamily="18" charset="0"/>
              </a:rPr>
              <a:t>When compared to the ten week average sales of all other $5 Bingo games launched since 2009, Super Bingo in Michigan outperformed the average sales by 74%.</a:t>
            </a:r>
          </a:p>
        </p:txBody>
      </p:sp>
      <p:sp>
        <p:nvSpPr>
          <p:cNvPr id="4" name="Slide Number Placeholder 3"/>
          <p:cNvSpPr>
            <a:spLocks noGrp="1"/>
          </p:cNvSpPr>
          <p:nvPr>
            <p:ph type="sldNum" sz="quarter" idx="10"/>
          </p:nvPr>
        </p:nvSpPr>
        <p:spPr/>
        <p:txBody>
          <a:bodyPr/>
          <a:lstStyle/>
          <a:p>
            <a:fld id="{D0326238-A67B-4190-B8E5-7B3FAF5DC9C6}" type="slidenum">
              <a:rPr lang="en-CA" smtClean="0"/>
              <a:t>19</a:t>
            </a:fld>
            <a:endParaRPr lang="en-CA"/>
          </a:p>
        </p:txBody>
      </p:sp>
    </p:spTree>
    <p:extLst>
      <p:ext uri="{BB962C8B-B14F-4D97-AF65-F5344CB8AC3E}">
        <p14:creationId xmlns:p14="http://schemas.microsoft.com/office/powerpoint/2010/main" val="3485550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Everyone is busy today and is forced into multitasking like no other</a:t>
            </a:r>
            <a:r>
              <a:rPr lang="en-CA" baseline="0" dirty="0" smtClean="0"/>
              <a:t> generation. We </a:t>
            </a:r>
            <a:r>
              <a:rPr lang="en-CA" dirty="0" smtClean="0"/>
              <a:t>utilize</a:t>
            </a:r>
            <a:r>
              <a:rPr lang="en-CA" baseline="0" dirty="0" smtClean="0"/>
              <a:t> technology to help make our lives easier… and more fun! We may have different apps on our phones and tablets that are personal to us: social media, sports, news, stocks, gaming and lottery. Let’s make sure we are maximizing our apps today to the fullest and continue to develop new ones that will keep our cores strong. </a:t>
            </a:r>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20</a:t>
            </a:fld>
            <a:endParaRPr lang="en-CA"/>
          </a:p>
        </p:txBody>
      </p:sp>
    </p:spTree>
    <p:extLst>
      <p:ext uri="{BB962C8B-B14F-4D97-AF65-F5344CB8AC3E}">
        <p14:creationId xmlns:p14="http://schemas.microsoft.com/office/powerpoint/2010/main" val="279883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LP notes:</a:t>
            </a:r>
            <a:r>
              <a:rPr lang="en-CA" baseline="0" dirty="0" smtClean="0"/>
              <a:t>  we work hard to understand whole lottery ecosystem, others have branched out into casinos, we explore other areas but fundamentally our success is underpinned by success in our core business</a:t>
            </a:r>
            <a:endParaRPr lang="en-CA" dirty="0"/>
          </a:p>
        </p:txBody>
      </p:sp>
      <p:sp>
        <p:nvSpPr>
          <p:cNvPr id="4" name="Slide Number Placeholder 3"/>
          <p:cNvSpPr>
            <a:spLocks noGrp="1"/>
          </p:cNvSpPr>
          <p:nvPr>
            <p:ph type="sldNum" sz="quarter" idx="10"/>
          </p:nvPr>
        </p:nvSpPr>
        <p:spPr/>
        <p:txBody>
          <a:bodyPr/>
          <a:lstStyle/>
          <a:p>
            <a:fld id="{94FFAD17-6BC2-4193-97B2-00CAAEDDB4A5}" type="slidenum">
              <a:rPr lang="en-CA" smtClean="0"/>
              <a:t>2</a:t>
            </a:fld>
            <a:endParaRPr lang="en-CA"/>
          </a:p>
        </p:txBody>
      </p:sp>
    </p:spTree>
    <p:extLst>
      <p:ext uri="{BB962C8B-B14F-4D97-AF65-F5344CB8AC3E}">
        <p14:creationId xmlns:p14="http://schemas.microsoft.com/office/powerpoint/2010/main" val="1667202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DC6C8E2-9888-4E17-A9A5-13E8EDFEB865}" type="slidenum">
              <a:rPr lang="en-CA" smtClean="0">
                <a:solidFill>
                  <a:prstClr val="black"/>
                </a:solidFill>
              </a:rPr>
              <a:pPr/>
              <a:t>21</a:t>
            </a:fld>
            <a:endParaRPr lang="en-CA">
              <a:solidFill>
                <a:prstClr val="black"/>
              </a:solidFill>
            </a:endParaRPr>
          </a:p>
        </p:txBody>
      </p:sp>
    </p:spTree>
    <p:extLst>
      <p:ext uri="{BB962C8B-B14F-4D97-AF65-F5344CB8AC3E}">
        <p14:creationId xmlns:p14="http://schemas.microsoft.com/office/powerpoint/2010/main" val="176890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3</a:t>
            </a:fld>
            <a:endParaRPr lang="en-CA"/>
          </a:p>
        </p:txBody>
      </p:sp>
    </p:spTree>
    <p:extLst>
      <p:ext uri="{BB962C8B-B14F-4D97-AF65-F5344CB8AC3E}">
        <p14:creationId xmlns:p14="http://schemas.microsoft.com/office/powerpoint/2010/main" val="3016435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US average Crossword sales account for over 13% of total instant</a:t>
            </a:r>
            <a:r>
              <a:rPr lang="en-CA" baseline="0" dirty="0" smtClean="0"/>
              <a:t> sales: so if your lottery is below 13% you could be leaving money on the table.</a:t>
            </a:r>
          </a:p>
          <a:p>
            <a:r>
              <a:rPr lang="en-CA" baseline="0" dirty="0" smtClean="0"/>
              <a:t>Many states have lower payouts which leads to increased profitability.</a:t>
            </a:r>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4</a:t>
            </a:fld>
            <a:endParaRPr lang="en-CA"/>
          </a:p>
        </p:txBody>
      </p:sp>
    </p:spTree>
    <p:extLst>
      <p:ext uri="{BB962C8B-B14F-4D97-AF65-F5344CB8AC3E}">
        <p14:creationId xmlns:p14="http://schemas.microsoft.com/office/powerpoint/2010/main" val="1598662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Profits are Core to any successful business</a:t>
            </a:r>
          </a:p>
          <a:p>
            <a:r>
              <a:rPr lang="en-CA" dirty="0" smtClean="0"/>
              <a:t>Profits to good causes – are the only reason </a:t>
            </a:r>
          </a:p>
          <a:p>
            <a:r>
              <a:rPr lang="en-CA" dirty="0" smtClean="0"/>
              <a:t>our industry exists </a:t>
            </a:r>
          </a:p>
          <a:p>
            <a:endParaRPr lang="en-CA" dirty="0" smtClean="0"/>
          </a:p>
          <a:p>
            <a:r>
              <a:rPr lang="en-CA" dirty="0" smtClean="0"/>
              <a:t>Pressure for profits is growing fast</a:t>
            </a:r>
          </a:p>
          <a:p>
            <a:r>
              <a:rPr lang="en-CA" dirty="0" smtClean="0"/>
              <a:t>Pressure builds a strong core  </a:t>
            </a:r>
          </a:p>
          <a:p>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5</a:t>
            </a:fld>
            <a:endParaRPr lang="en-CA"/>
          </a:p>
        </p:txBody>
      </p:sp>
    </p:spTree>
    <p:extLst>
      <p:ext uri="{BB962C8B-B14F-4D97-AF65-F5344CB8AC3E}">
        <p14:creationId xmlns:p14="http://schemas.microsoft.com/office/powerpoint/2010/main" val="247620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EEF136-BF3A-4C45-B8CB-17BB4D3D6949}" type="slidenum">
              <a:rPr lang="en-CA" smtClean="0"/>
              <a:t>6</a:t>
            </a:fld>
            <a:endParaRPr lang="en-CA"/>
          </a:p>
        </p:txBody>
      </p:sp>
    </p:spTree>
    <p:extLst>
      <p:ext uri="{BB962C8B-B14F-4D97-AF65-F5344CB8AC3E}">
        <p14:creationId xmlns:p14="http://schemas.microsoft.com/office/powerpoint/2010/main" val="290216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i="1" dirty="0"/>
          </a:p>
        </p:txBody>
      </p:sp>
      <p:sp>
        <p:nvSpPr>
          <p:cNvPr id="4" name="Slide Number Placeholder 3"/>
          <p:cNvSpPr>
            <a:spLocks noGrp="1"/>
          </p:cNvSpPr>
          <p:nvPr>
            <p:ph type="sldNum" sz="quarter" idx="10"/>
          </p:nvPr>
        </p:nvSpPr>
        <p:spPr/>
        <p:txBody>
          <a:bodyPr/>
          <a:lstStyle/>
          <a:p>
            <a:fld id="{36B2AE59-A39B-4BDE-A415-5346C90E2E87}" type="slidenum">
              <a:rPr lang="en-CA" smtClean="0"/>
              <a:t>7</a:t>
            </a:fld>
            <a:endParaRPr lang="en-CA"/>
          </a:p>
        </p:txBody>
      </p:sp>
    </p:spTree>
    <p:extLst>
      <p:ext uri="{BB962C8B-B14F-4D97-AF65-F5344CB8AC3E}">
        <p14:creationId xmlns:p14="http://schemas.microsoft.com/office/powerpoint/2010/main" val="2659847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EA5ED5-4A3C-4952-A2E3-7172D14396D1}" type="slidenum">
              <a:rPr lang="en-CA" smtClean="0"/>
              <a:t>8</a:t>
            </a:fld>
            <a:endParaRPr lang="en-CA"/>
          </a:p>
        </p:txBody>
      </p:sp>
    </p:spTree>
    <p:extLst>
      <p:ext uri="{BB962C8B-B14F-4D97-AF65-F5344CB8AC3E}">
        <p14:creationId xmlns:p14="http://schemas.microsoft.com/office/powerpoint/2010/main" val="10437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i="1" dirty="0"/>
          </a:p>
        </p:txBody>
      </p:sp>
      <p:sp>
        <p:nvSpPr>
          <p:cNvPr id="4" name="Slide Number Placeholder 3"/>
          <p:cNvSpPr>
            <a:spLocks noGrp="1"/>
          </p:cNvSpPr>
          <p:nvPr>
            <p:ph type="sldNum" sz="quarter" idx="10"/>
          </p:nvPr>
        </p:nvSpPr>
        <p:spPr/>
        <p:txBody>
          <a:bodyPr/>
          <a:lstStyle/>
          <a:p>
            <a:fld id="{36B2AE59-A39B-4BDE-A415-5346C90E2E87}" type="slidenum">
              <a:rPr lang="en-CA" smtClean="0"/>
              <a:t>9</a:t>
            </a:fld>
            <a:endParaRPr lang="en-CA"/>
          </a:p>
        </p:txBody>
      </p:sp>
    </p:spTree>
    <p:extLst>
      <p:ext uri="{BB962C8B-B14F-4D97-AF65-F5344CB8AC3E}">
        <p14:creationId xmlns:p14="http://schemas.microsoft.com/office/powerpoint/2010/main" val="325758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0182843B-E39F-49DA-A772-97AA964391FC}" type="datetimeFigureOut">
              <a:rPr lang="en-CA" smtClean="0"/>
              <a:t>13/09/2016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1856526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182843B-E39F-49DA-A772-97AA964391FC}" type="datetimeFigureOut">
              <a:rPr lang="en-CA" smtClean="0"/>
              <a:t>13/09/2016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2519327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182843B-E39F-49DA-A772-97AA964391FC}" type="datetimeFigureOut">
              <a:rPr lang="en-CA" smtClean="0"/>
              <a:t>13/09/2016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248036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724400" y="6356351"/>
            <a:ext cx="2743200" cy="365125"/>
          </a:xfrm>
          <a:prstGeom prst="rect">
            <a:avLst/>
          </a:prstGeom>
        </p:spPr>
        <p:txBody>
          <a:bodyPr/>
          <a:lstStyle>
            <a:lvl1pPr algn="ctr">
              <a:defRPr/>
            </a:lvl1pPr>
          </a:lstStyle>
          <a:p>
            <a:fld id="{0F2DBA2C-CEE8-466D-86F2-6B4165B4D0AE}" type="slidenum">
              <a:rPr lang="en-CA" smtClean="0">
                <a:solidFill>
                  <a:prstClr val="black"/>
                </a:solidFill>
              </a:rPr>
              <a:pPr/>
              <a:t>‹#›</a:t>
            </a:fld>
            <a:endParaRPr lang="en-CA">
              <a:solidFill>
                <a:prstClr val="black"/>
              </a:solidFill>
            </a:endParaRPr>
          </a:p>
        </p:txBody>
      </p:sp>
    </p:spTree>
    <p:extLst>
      <p:ext uri="{BB962C8B-B14F-4D97-AF65-F5344CB8AC3E}">
        <p14:creationId xmlns:p14="http://schemas.microsoft.com/office/powerpoint/2010/main" val="152160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182843B-E39F-49DA-A772-97AA964391FC}" type="datetimeFigureOut">
              <a:rPr lang="en-CA" smtClean="0"/>
              <a:t>13/09/2016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4038270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82843B-E39F-49DA-A772-97AA964391FC}" type="datetimeFigureOut">
              <a:rPr lang="en-CA" smtClean="0"/>
              <a:t>13/09/2016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23691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0182843B-E39F-49DA-A772-97AA964391FC}" type="datetimeFigureOut">
              <a:rPr lang="en-CA" smtClean="0"/>
              <a:t>13/09/2016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283848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0182843B-E39F-49DA-A772-97AA964391FC}" type="datetimeFigureOut">
              <a:rPr lang="en-CA" smtClean="0"/>
              <a:t>13/09/2016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134507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0182843B-E39F-49DA-A772-97AA964391FC}" type="datetimeFigureOut">
              <a:rPr lang="en-CA" smtClean="0"/>
              <a:t>13/09/2016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19765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2843B-E39F-49DA-A772-97AA964391FC}" type="datetimeFigureOut">
              <a:rPr lang="en-CA" smtClean="0"/>
              <a:t>13/09/2016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2853276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82843B-E39F-49DA-A772-97AA964391FC}" type="datetimeFigureOut">
              <a:rPr lang="en-CA" smtClean="0"/>
              <a:t>13/09/2016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408451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82843B-E39F-49DA-A772-97AA964391FC}" type="datetimeFigureOut">
              <a:rPr lang="en-CA" smtClean="0"/>
              <a:t>13/09/2016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CE0622-BAFE-49CB-85AB-EE48914F8993}" type="slidenum">
              <a:rPr lang="en-CA" smtClean="0"/>
              <a:t>‹#›</a:t>
            </a:fld>
            <a:endParaRPr lang="en-CA"/>
          </a:p>
        </p:txBody>
      </p:sp>
    </p:spTree>
    <p:extLst>
      <p:ext uri="{BB962C8B-B14F-4D97-AF65-F5344CB8AC3E}">
        <p14:creationId xmlns:p14="http://schemas.microsoft.com/office/powerpoint/2010/main" val="97847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2843B-E39F-49DA-A772-97AA964391FC}" type="datetimeFigureOut">
              <a:rPr lang="en-CA" smtClean="0"/>
              <a:t>13/09/2016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E0622-BAFE-49CB-85AB-EE48914F8993}" type="slidenum">
              <a:rPr lang="en-CA" smtClean="0"/>
              <a:t>‹#›</a:t>
            </a:fld>
            <a:endParaRPr lang="en-CA"/>
          </a:p>
        </p:txBody>
      </p:sp>
    </p:spTree>
    <p:extLst>
      <p:ext uri="{BB962C8B-B14F-4D97-AF65-F5344CB8AC3E}">
        <p14:creationId xmlns:p14="http://schemas.microsoft.com/office/powerpoint/2010/main" val="2376848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30229"/>
            <a:ext cx="10058400" cy="6708973"/>
          </a:xfrm>
          <a:prstGeom prst="rect">
            <a:avLst/>
          </a:prstGeom>
        </p:spPr>
      </p:pic>
      <p:sp>
        <p:nvSpPr>
          <p:cNvPr id="2" name="TextBox 1"/>
          <p:cNvSpPr txBox="1"/>
          <p:nvPr/>
        </p:nvSpPr>
        <p:spPr>
          <a:xfrm>
            <a:off x="0" y="5842337"/>
            <a:ext cx="12192000" cy="1015663"/>
          </a:xfrm>
          <a:prstGeom prst="rect">
            <a:avLst/>
          </a:prstGeom>
          <a:solidFill>
            <a:srgbClr val="019575"/>
          </a:solidFill>
        </p:spPr>
        <p:txBody>
          <a:bodyPr wrap="square" rtlCol="0">
            <a:spAutoFit/>
          </a:bodyPr>
          <a:lstStyle/>
          <a:p>
            <a:pPr algn="ctr"/>
            <a:r>
              <a:rPr lang="en-CA" sz="6000" b="1" dirty="0" smtClean="0">
                <a:solidFill>
                  <a:schemeClr val="bg1"/>
                </a:solidFill>
                <a:latin typeface="Century Gothic" panose="020B0502020202020204" pitchFamily="34" charset="0"/>
              </a:rPr>
              <a:t>ABS and APPS</a:t>
            </a:r>
            <a:endParaRPr lang="en-CA" sz="6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304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65221"/>
            <a:ext cx="12192000" cy="769441"/>
          </a:xfrm>
          <a:prstGeom prst="rect">
            <a:avLst/>
          </a:prstGeom>
          <a:noFill/>
        </p:spPr>
        <p:txBody>
          <a:bodyPr wrap="square" rtlCol="0">
            <a:spAutoFit/>
          </a:bodyPr>
          <a:lstStyle/>
          <a:p>
            <a:pPr algn="ctr"/>
            <a:r>
              <a:rPr lang="en-CA" sz="4400" b="1" dirty="0" smtClean="0">
                <a:latin typeface="Century Gothic" panose="020B0502020202020204" pitchFamily="34" charset="0"/>
              </a:rPr>
              <a:t>How it Works</a:t>
            </a:r>
            <a:endParaRPr lang="en-CA" sz="4400" b="1" dirty="0">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89577"/>
            <a:ext cx="12192001" cy="2826775"/>
          </a:xfrm>
          <a:prstGeom prst="rect">
            <a:avLst/>
          </a:prstGeom>
        </p:spPr>
      </p:pic>
      <p:sp>
        <p:nvSpPr>
          <p:cNvPr id="5" name="Shape 281"/>
          <p:cNvSpPr/>
          <p:nvPr/>
        </p:nvSpPr>
        <p:spPr>
          <a:xfrm>
            <a:off x="2451844" y="1901826"/>
            <a:ext cx="344674" cy="407195"/>
          </a:xfrm>
          <a:prstGeom prst="rightArrow">
            <a:avLst>
              <a:gd name="adj1" fmla="val 50000"/>
              <a:gd name="adj2" fmla="val 50000"/>
            </a:avLst>
          </a:prstGeom>
          <a:solidFill>
            <a:srgbClr val="E64A27"/>
          </a:solidFill>
          <a:ln w="12700">
            <a:solidFill>
              <a:srgbClr val="E64A27"/>
            </a:solidFill>
            <a:miter/>
          </a:ln>
        </p:spPr>
        <p:txBody>
          <a:bodyPr lIns="45719" rIns="45719" anchor="ctr"/>
          <a:lstStyle/>
          <a:p>
            <a:pPr algn="ctr">
              <a:defRPr sz="1300">
                <a:solidFill>
                  <a:srgbClr val="FFFFFF"/>
                </a:solidFill>
              </a:defRPr>
            </a:pPr>
            <a:endParaRPr sz="1300">
              <a:latin typeface="Century Gothic" panose="020B0502020202020204" pitchFamily="34" charset="0"/>
            </a:endParaRPr>
          </a:p>
        </p:txBody>
      </p:sp>
      <p:sp>
        <p:nvSpPr>
          <p:cNvPr id="6" name="Shape 282"/>
          <p:cNvSpPr/>
          <p:nvPr/>
        </p:nvSpPr>
        <p:spPr>
          <a:xfrm>
            <a:off x="5523434" y="1880847"/>
            <a:ext cx="344674" cy="407195"/>
          </a:xfrm>
          <a:prstGeom prst="rightArrow">
            <a:avLst>
              <a:gd name="adj1" fmla="val 50000"/>
              <a:gd name="adj2" fmla="val 50000"/>
            </a:avLst>
          </a:prstGeom>
          <a:solidFill>
            <a:srgbClr val="E64A27"/>
          </a:solidFill>
          <a:ln w="12700">
            <a:solidFill>
              <a:srgbClr val="E64A27"/>
            </a:solidFill>
            <a:miter/>
          </a:ln>
        </p:spPr>
        <p:txBody>
          <a:bodyPr lIns="45719" rIns="45719" anchor="ctr"/>
          <a:lstStyle/>
          <a:p>
            <a:pPr algn="ctr">
              <a:defRPr sz="1300">
                <a:solidFill>
                  <a:srgbClr val="FFFFFF"/>
                </a:solidFill>
              </a:defRPr>
            </a:pPr>
            <a:endParaRPr sz="1300">
              <a:latin typeface="Century Gothic" panose="020B0502020202020204" pitchFamily="34" charset="0"/>
            </a:endParaRPr>
          </a:p>
        </p:txBody>
      </p:sp>
      <p:sp>
        <p:nvSpPr>
          <p:cNvPr id="7" name="Shape 285"/>
          <p:cNvSpPr/>
          <p:nvPr/>
        </p:nvSpPr>
        <p:spPr>
          <a:xfrm>
            <a:off x="8176272" y="1851421"/>
            <a:ext cx="344674" cy="407195"/>
          </a:xfrm>
          <a:prstGeom prst="rightArrow">
            <a:avLst>
              <a:gd name="adj1" fmla="val 50000"/>
              <a:gd name="adj2" fmla="val 50000"/>
            </a:avLst>
          </a:prstGeom>
          <a:solidFill>
            <a:srgbClr val="E64A27"/>
          </a:solidFill>
          <a:ln w="12700">
            <a:solidFill>
              <a:srgbClr val="E64A27"/>
            </a:solidFill>
            <a:miter/>
          </a:ln>
        </p:spPr>
        <p:txBody>
          <a:bodyPr lIns="45719" rIns="45719" anchor="ctr"/>
          <a:lstStyle/>
          <a:p>
            <a:pPr algn="ctr">
              <a:defRPr sz="1300">
                <a:solidFill>
                  <a:srgbClr val="FFFFFF"/>
                </a:solidFill>
              </a:defRPr>
            </a:pPr>
            <a:endParaRPr sz="1300">
              <a:latin typeface="Century Gothic" panose="020B0502020202020204" pitchFamily="34" charset="0"/>
            </a:endParaRPr>
          </a:p>
        </p:txBody>
      </p:sp>
      <p:sp>
        <p:nvSpPr>
          <p:cNvPr id="8" name="Shape 289"/>
          <p:cNvSpPr/>
          <p:nvPr/>
        </p:nvSpPr>
        <p:spPr>
          <a:xfrm>
            <a:off x="594251" y="1897675"/>
            <a:ext cx="1914943" cy="4154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100"/>
            </a:lvl1pPr>
          </a:lstStyle>
          <a:p>
            <a:r>
              <a:rPr dirty="0">
                <a:latin typeface="Century Gothic" panose="020B0502020202020204" pitchFamily="34" charset="0"/>
              </a:rPr>
              <a:t>BUY TICKET</a:t>
            </a:r>
          </a:p>
        </p:txBody>
      </p:sp>
      <p:sp>
        <p:nvSpPr>
          <p:cNvPr id="9" name="Shape 290"/>
          <p:cNvSpPr/>
          <p:nvPr/>
        </p:nvSpPr>
        <p:spPr>
          <a:xfrm>
            <a:off x="3505415" y="1864217"/>
            <a:ext cx="1914943" cy="4154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100"/>
            </a:lvl1pPr>
          </a:lstStyle>
          <a:p>
            <a:r>
              <a:rPr dirty="0">
                <a:latin typeface="Century Gothic" panose="020B0502020202020204" pitchFamily="34" charset="0"/>
              </a:rPr>
              <a:t>PLAY</a:t>
            </a:r>
          </a:p>
        </p:txBody>
      </p:sp>
      <p:sp>
        <p:nvSpPr>
          <p:cNvPr id="10" name="Shape 291"/>
          <p:cNvSpPr/>
          <p:nvPr/>
        </p:nvSpPr>
        <p:spPr>
          <a:xfrm>
            <a:off x="6129255" y="1851421"/>
            <a:ext cx="1914942" cy="73866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100"/>
            </a:lvl1pPr>
          </a:lstStyle>
          <a:p>
            <a:r>
              <a:rPr dirty="0">
                <a:latin typeface="Century Gothic" panose="020B0502020202020204" pitchFamily="34" charset="0"/>
              </a:rPr>
              <a:t>VISIT SITE OR OPEN APP</a:t>
            </a:r>
          </a:p>
        </p:txBody>
      </p:sp>
      <p:sp>
        <p:nvSpPr>
          <p:cNvPr id="11" name="Shape 292"/>
          <p:cNvSpPr/>
          <p:nvPr/>
        </p:nvSpPr>
        <p:spPr>
          <a:xfrm>
            <a:off x="8925774" y="1868319"/>
            <a:ext cx="1914942" cy="4154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100"/>
            </a:lvl1pPr>
          </a:lstStyle>
          <a:p>
            <a:r>
              <a:rPr dirty="0">
                <a:latin typeface="Century Gothic" panose="020B0502020202020204" pitchFamily="34" charset="0"/>
              </a:rPr>
              <a:t>PLAY AGAIN</a:t>
            </a:r>
          </a:p>
        </p:txBody>
      </p:sp>
      <p:sp>
        <p:nvSpPr>
          <p:cNvPr id="12" name="Shape 293"/>
          <p:cNvSpPr/>
          <p:nvPr/>
        </p:nvSpPr>
        <p:spPr>
          <a:xfrm>
            <a:off x="2312762" y="5424718"/>
            <a:ext cx="7289132" cy="4154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100"/>
            </a:lvl1pPr>
          </a:lstStyle>
          <a:p>
            <a:r>
              <a:rPr dirty="0">
                <a:latin typeface="Century Gothic" panose="020B0502020202020204" pitchFamily="34" charset="0"/>
              </a:rPr>
              <a:t>(CAN PLAY FOR FUN WITHOUT PURCHASING TICKET)</a:t>
            </a:r>
          </a:p>
        </p:txBody>
      </p:sp>
    </p:spTree>
    <p:extLst>
      <p:ext uri="{BB962C8B-B14F-4D97-AF65-F5344CB8AC3E}">
        <p14:creationId xmlns:p14="http://schemas.microsoft.com/office/powerpoint/2010/main" val="394797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12216948" cy="7048500"/>
          </a:xfrm>
          <a:prstGeom prst="rect">
            <a:avLst/>
          </a:prstGeom>
        </p:spPr>
      </p:pic>
    </p:spTree>
    <p:extLst>
      <p:ext uri="{BB962C8B-B14F-4D97-AF65-F5344CB8AC3E}">
        <p14:creationId xmlns:p14="http://schemas.microsoft.com/office/powerpoint/2010/main" val="361540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445"/>
            <a:ext cx="10058400" cy="6726555"/>
          </a:xfrm>
          <a:prstGeom prst="rect">
            <a:avLst/>
          </a:prstGeom>
        </p:spPr>
      </p:pic>
      <p:sp>
        <p:nvSpPr>
          <p:cNvPr id="4" name="TextBox 3"/>
          <p:cNvSpPr txBox="1"/>
          <p:nvPr/>
        </p:nvSpPr>
        <p:spPr>
          <a:xfrm>
            <a:off x="7759700" y="2771447"/>
            <a:ext cx="3835400" cy="1446550"/>
          </a:xfrm>
          <a:prstGeom prst="rect">
            <a:avLst/>
          </a:prstGeom>
          <a:noFill/>
        </p:spPr>
        <p:txBody>
          <a:bodyPr wrap="square" rtlCol="0">
            <a:spAutoFit/>
          </a:bodyPr>
          <a:lstStyle/>
          <a:p>
            <a:pPr algn="ctr"/>
            <a:r>
              <a:rPr lang="en-CA" sz="4400" b="1" dirty="0" smtClean="0">
                <a:solidFill>
                  <a:srgbClr val="019575"/>
                </a:solidFill>
                <a:latin typeface="Century Gothic" panose="020B0502020202020204" pitchFamily="34" charset="0"/>
              </a:rPr>
              <a:t>Powerful </a:t>
            </a:r>
          </a:p>
          <a:p>
            <a:pPr algn="ctr"/>
            <a:r>
              <a:rPr lang="en-CA" sz="4400" b="1" dirty="0" smtClean="0">
                <a:latin typeface="Century Gothic" panose="020B0502020202020204" pitchFamily="34" charset="0"/>
              </a:rPr>
              <a:t> Results </a:t>
            </a:r>
            <a:endParaRPr lang="en-CA" sz="4400" b="1" dirty="0">
              <a:latin typeface="Century Gothic" panose="020B0502020202020204" pitchFamily="34" charset="0"/>
            </a:endParaRPr>
          </a:p>
        </p:txBody>
      </p:sp>
    </p:spTree>
    <p:extLst>
      <p:ext uri="{BB962C8B-B14F-4D97-AF65-F5344CB8AC3E}">
        <p14:creationId xmlns:p14="http://schemas.microsoft.com/office/powerpoint/2010/main" val="34468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16" y="2775348"/>
            <a:ext cx="11541139" cy="1475580"/>
          </a:xfrm>
          <a:prstGeom prst="rect">
            <a:avLst/>
          </a:prstGeom>
        </p:spPr>
      </p:pic>
      <p:sp>
        <p:nvSpPr>
          <p:cNvPr id="5" name="TextBox 4"/>
          <p:cNvSpPr txBox="1"/>
          <p:nvPr/>
        </p:nvSpPr>
        <p:spPr>
          <a:xfrm>
            <a:off x="650861" y="2045802"/>
            <a:ext cx="11446933" cy="646331"/>
          </a:xfrm>
          <a:prstGeom prst="rect">
            <a:avLst/>
          </a:prstGeom>
          <a:noFill/>
        </p:spPr>
        <p:txBody>
          <a:bodyPr wrap="square" rtlCol="0">
            <a:spAutoFit/>
          </a:bodyPr>
          <a:lstStyle/>
          <a:p>
            <a:r>
              <a:rPr lang="en-CA" sz="3600" b="1" dirty="0" smtClean="0">
                <a:solidFill>
                  <a:srgbClr val="019575"/>
                </a:solidFill>
                <a:latin typeface="Century Gothic" panose="020B0502020202020204" pitchFamily="34" charset="0"/>
              </a:rPr>
              <a:t>9</a:t>
            </a:r>
            <a:r>
              <a:rPr lang="en-CA" sz="2800" b="1" dirty="0" smtClean="0">
                <a:latin typeface="Century Gothic" panose="020B0502020202020204" pitchFamily="34" charset="0"/>
              </a:rPr>
              <a:t> Space Between apps have been launched in </a:t>
            </a:r>
            <a:r>
              <a:rPr lang="en-CA" sz="3600" b="1" dirty="0" smtClean="0">
                <a:solidFill>
                  <a:srgbClr val="019575"/>
                </a:solidFill>
                <a:latin typeface="Century Gothic" panose="020B0502020202020204" pitchFamily="34" charset="0"/>
              </a:rPr>
              <a:t>7</a:t>
            </a:r>
            <a:r>
              <a:rPr lang="en-CA" sz="2800" b="1" dirty="0" smtClean="0">
                <a:latin typeface="Century Gothic" panose="020B0502020202020204" pitchFamily="34" charset="0"/>
              </a:rPr>
              <a:t> jurisdictions…</a:t>
            </a:r>
            <a:endParaRPr lang="en-CA" sz="2800" b="1" dirty="0">
              <a:latin typeface="Century Gothic" panose="020B0502020202020204" pitchFamily="34" charset="0"/>
            </a:endParaRPr>
          </a:p>
        </p:txBody>
      </p:sp>
    </p:spTree>
    <p:extLst>
      <p:ext uri="{BB962C8B-B14F-4D97-AF65-F5344CB8AC3E}">
        <p14:creationId xmlns:p14="http://schemas.microsoft.com/office/powerpoint/2010/main" val="162836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334856" y="1832358"/>
            <a:ext cx="5294479" cy="764052"/>
          </a:xfrm>
          <a:prstGeom prst="rect">
            <a:avLst/>
          </a:prstGeom>
        </p:spPr>
        <p:txBody>
          <a:bodyPr vert="horz" wrap="square" lIns="51435" tIns="25718" rIns="51435" bIns="25718" rtlCol="0">
            <a:noAutofit/>
          </a:bodyPr>
          <a:lstStyle/>
          <a:p>
            <a:pPr algn="ctr"/>
            <a:r>
              <a:rPr lang="en-CA" sz="4400" b="1" dirty="0" smtClean="0">
                <a:latin typeface="Century Gothic" panose="020B0502020202020204" pitchFamily="34" charset="0"/>
                <a:cs typeface="Arial" panose="020B0604020202020204" pitchFamily="34" charset="0"/>
              </a:rPr>
              <a:t>…with over </a:t>
            </a:r>
            <a:r>
              <a:rPr lang="en-CA" sz="5400" b="1" dirty="0" smtClean="0">
                <a:solidFill>
                  <a:srgbClr val="019575"/>
                </a:solidFill>
                <a:latin typeface="Century Gothic" panose="020B0502020202020204" pitchFamily="34" charset="0"/>
                <a:cs typeface="Arial" panose="020B0604020202020204" pitchFamily="34" charset="0"/>
              </a:rPr>
              <a:t>34 </a:t>
            </a:r>
            <a:r>
              <a:rPr lang="en-CA" sz="5400" b="1" dirty="0">
                <a:solidFill>
                  <a:srgbClr val="019575"/>
                </a:solidFill>
                <a:latin typeface="Century Gothic" panose="020B0502020202020204" pitchFamily="34" charset="0"/>
                <a:cs typeface="Arial" panose="020B0604020202020204" pitchFamily="34" charset="0"/>
              </a:rPr>
              <a:t>million </a:t>
            </a:r>
            <a:r>
              <a:rPr lang="en-CA" sz="4400" b="1" dirty="0" smtClean="0">
                <a:latin typeface="Century Gothic" panose="020B0502020202020204" pitchFamily="34" charset="0"/>
                <a:cs typeface="Arial" panose="020B0604020202020204" pitchFamily="34" charset="0"/>
              </a:rPr>
              <a:t>games  </a:t>
            </a:r>
            <a:r>
              <a:rPr lang="en-CA" sz="4400" b="1" dirty="0">
                <a:latin typeface="Century Gothic" panose="020B0502020202020204" pitchFamily="34" charset="0"/>
                <a:cs typeface="Arial" panose="020B0604020202020204" pitchFamily="34" charset="0"/>
              </a:rPr>
              <a:t>played for fun and prizes! </a:t>
            </a:r>
            <a:endParaRPr lang="en-CA" sz="4400" b="1" dirty="0">
              <a:latin typeface="Century Gothic" panose="020B0502020202020204" pitchFamily="34" charset="0"/>
              <a:cs typeface="Times New Roman" panose="02020603050405020304" pitchFamily="18" charset="0"/>
            </a:endParaRPr>
          </a:p>
        </p:txBody>
      </p:sp>
      <p:grpSp>
        <p:nvGrpSpPr>
          <p:cNvPr id="7" name="Group 6"/>
          <p:cNvGrpSpPr/>
          <p:nvPr/>
        </p:nvGrpSpPr>
        <p:grpSpPr>
          <a:xfrm>
            <a:off x="819824" y="758724"/>
            <a:ext cx="3015322" cy="5604661"/>
            <a:chOff x="1398729" y="668706"/>
            <a:chExt cx="3015322" cy="5604661"/>
          </a:xfrm>
        </p:grpSpPr>
        <p:grpSp>
          <p:nvGrpSpPr>
            <p:cNvPr id="4" name="Group 3"/>
            <p:cNvGrpSpPr/>
            <p:nvPr/>
          </p:nvGrpSpPr>
          <p:grpSpPr>
            <a:xfrm rot="21019648">
              <a:off x="1398729" y="668706"/>
              <a:ext cx="3015322" cy="5604661"/>
              <a:chOff x="1435001" y="1288445"/>
              <a:chExt cx="2770264" cy="537871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2">
                <a:off x="1435001" y="1288445"/>
                <a:ext cx="2770264" cy="5378718"/>
              </a:xfrm>
              <a:prstGeom prst="rect">
                <a:avLst/>
              </a:prstGeom>
              <a:effectLst>
                <a:outerShdw blurRad="50800" dist="38100" algn="l" rotWithShape="0">
                  <a:prstClr val="black">
                    <a:alpha val="40000"/>
                  </a:prstClr>
                </a:outerShdw>
              </a:effectLst>
            </p:spPr>
          </p:pic>
          <p:sp>
            <p:nvSpPr>
              <p:cNvPr id="3" name="Rectangle 2"/>
              <p:cNvSpPr/>
              <p:nvPr/>
            </p:nvSpPr>
            <p:spPr>
              <a:xfrm>
                <a:off x="1772136" y="2120393"/>
                <a:ext cx="2122441" cy="38430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prstClr val="white"/>
                  </a:solidFill>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1565">
              <a:off x="1946840" y="1530605"/>
              <a:ext cx="2128783" cy="3786395"/>
            </a:xfrm>
            <a:prstGeom prst="rect">
              <a:avLst/>
            </a:prstGeom>
          </p:spPr>
        </p:pic>
      </p:grpSp>
      <p:pic>
        <p:nvPicPr>
          <p:cNvPr id="2" name="Picture 1"/>
          <p:cNvPicPr>
            <a:picLocks noChangeAspect="1"/>
          </p:cNvPicPr>
          <p:nvPr/>
        </p:nvPicPr>
        <p:blipFill>
          <a:blip r:embed="rId5"/>
          <a:stretch>
            <a:fillRect/>
          </a:stretch>
        </p:blipFill>
        <p:spPr>
          <a:xfrm>
            <a:off x="1996871" y="545840"/>
            <a:ext cx="4674104" cy="6742120"/>
          </a:xfrm>
          <a:prstGeom prst="rect">
            <a:avLst/>
          </a:prstGeom>
        </p:spPr>
      </p:pic>
    </p:spTree>
    <p:extLst>
      <p:ext uri="{BB962C8B-B14F-4D97-AF65-F5344CB8AC3E}">
        <p14:creationId xmlns:p14="http://schemas.microsoft.com/office/powerpoint/2010/main" val="164993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135" y="1376965"/>
            <a:ext cx="8307729" cy="4459296"/>
          </a:xfrm>
          <a:prstGeom prst="rect">
            <a:avLst/>
          </a:prstGeom>
        </p:spPr>
      </p:pic>
      <p:sp>
        <p:nvSpPr>
          <p:cNvPr id="3" name="TextBox 2"/>
          <p:cNvSpPr txBox="1"/>
          <p:nvPr/>
        </p:nvSpPr>
        <p:spPr>
          <a:xfrm>
            <a:off x="6350000" y="5836261"/>
            <a:ext cx="3742267" cy="646331"/>
          </a:xfrm>
          <a:prstGeom prst="rect">
            <a:avLst/>
          </a:prstGeom>
          <a:noFill/>
        </p:spPr>
        <p:txBody>
          <a:bodyPr wrap="square" rtlCol="0">
            <a:spAutoFit/>
          </a:bodyPr>
          <a:lstStyle/>
          <a:p>
            <a:pPr algn="ctr"/>
            <a:r>
              <a:rPr lang="en-CA" sz="3600" b="1" dirty="0" smtClean="0">
                <a:latin typeface="Century Gothic" panose="020B0502020202020204" pitchFamily="34" charset="0"/>
              </a:rPr>
              <a:t>TWICE</a:t>
            </a:r>
            <a:r>
              <a:rPr lang="en-CA" sz="3600" b="1" dirty="0" smtClean="0">
                <a:solidFill>
                  <a:srgbClr val="019575"/>
                </a:solidFill>
                <a:latin typeface="Century Gothic" panose="020B0502020202020204" pitchFamily="34" charset="0"/>
              </a:rPr>
              <a:t> </a:t>
            </a:r>
            <a:r>
              <a:rPr lang="en-CA" sz="3600" b="1" dirty="0" smtClean="0">
                <a:latin typeface="Century Gothic" panose="020B0502020202020204" pitchFamily="34" charset="0"/>
              </a:rPr>
              <a:t>as many</a:t>
            </a:r>
            <a:endParaRPr lang="en-CA" sz="3600" b="1" dirty="0">
              <a:latin typeface="Century Gothic" panose="020B0502020202020204" pitchFamily="34" charset="0"/>
            </a:endParaRPr>
          </a:p>
        </p:txBody>
      </p:sp>
      <p:sp>
        <p:nvSpPr>
          <p:cNvPr id="6" name="TextBox 5"/>
          <p:cNvSpPr txBox="1"/>
          <p:nvPr/>
        </p:nvSpPr>
        <p:spPr>
          <a:xfrm>
            <a:off x="2302933" y="5837358"/>
            <a:ext cx="3742267" cy="646331"/>
          </a:xfrm>
          <a:prstGeom prst="rect">
            <a:avLst/>
          </a:prstGeom>
          <a:noFill/>
        </p:spPr>
        <p:txBody>
          <a:bodyPr wrap="square" rtlCol="0">
            <a:spAutoFit/>
          </a:bodyPr>
          <a:lstStyle/>
          <a:p>
            <a:pPr algn="ctr"/>
            <a:r>
              <a:rPr lang="en-CA" sz="3600" b="1" dirty="0" smtClean="0">
                <a:latin typeface="Century Gothic" panose="020B0502020202020204" pitchFamily="34" charset="0"/>
              </a:rPr>
              <a:t>140%</a:t>
            </a:r>
            <a:endParaRPr lang="en-CA" sz="3600" b="1" dirty="0">
              <a:latin typeface="Century Gothic" panose="020B0502020202020204" pitchFamily="34" charset="0"/>
            </a:endParaRPr>
          </a:p>
        </p:txBody>
      </p:sp>
      <p:sp>
        <p:nvSpPr>
          <p:cNvPr id="7" name="TextBox 6"/>
          <p:cNvSpPr txBox="1"/>
          <p:nvPr/>
        </p:nvSpPr>
        <p:spPr>
          <a:xfrm>
            <a:off x="-50800" y="7359"/>
            <a:ext cx="12192000" cy="1446550"/>
          </a:xfrm>
          <a:prstGeom prst="rect">
            <a:avLst/>
          </a:prstGeom>
          <a:noFill/>
        </p:spPr>
        <p:txBody>
          <a:bodyPr wrap="square" rtlCol="0">
            <a:spAutoFit/>
          </a:bodyPr>
          <a:lstStyle/>
          <a:p>
            <a:pPr algn="ctr"/>
            <a:r>
              <a:rPr lang="en-CA" sz="4400" b="1" dirty="0" smtClean="0">
                <a:solidFill>
                  <a:srgbClr val="FF0000"/>
                </a:solidFill>
                <a:latin typeface="Century Gothic" panose="020B0502020202020204" pitchFamily="34" charset="0"/>
              </a:rPr>
              <a:t>1. Player acquisition: </a:t>
            </a:r>
            <a:r>
              <a:rPr lang="en-CA" sz="4400" b="1" dirty="0" smtClean="0">
                <a:latin typeface="Century Gothic" panose="020B0502020202020204" pitchFamily="34" charset="0"/>
              </a:rPr>
              <a:t>Spike in Loyalty Club Memberships</a:t>
            </a:r>
            <a:endParaRPr lang="en-CA" sz="4400" b="1" dirty="0">
              <a:latin typeface="Century Gothic" panose="020B0502020202020204" pitchFamily="34" charset="0"/>
            </a:endParaRPr>
          </a:p>
        </p:txBody>
      </p:sp>
    </p:spTree>
    <p:extLst>
      <p:ext uri="{BB962C8B-B14F-4D97-AF65-F5344CB8AC3E}">
        <p14:creationId xmlns:p14="http://schemas.microsoft.com/office/powerpoint/2010/main" val="320347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73952" y="1388835"/>
            <a:ext cx="7606145" cy="4625236"/>
          </a:xfrm>
          <a:prstGeom prst="rect">
            <a:avLst/>
          </a:prstGeom>
          <a:solidFill>
            <a:srgbClr val="019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4809">
            <a:off x="493357" y="1048446"/>
            <a:ext cx="2749436" cy="5338276"/>
          </a:xfrm>
          <a:prstGeom prst="rect">
            <a:avLst/>
          </a:prstGeom>
          <a:effectLst>
            <a:outerShdw blurRad="50800" dist="38100" algn="l" rotWithShape="0">
              <a:prstClr val="black">
                <a:alpha val="40000"/>
              </a:prst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24809">
            <a:off x="791348" y="1768395"/>
            <a:ext cx="2160466" cy="3842746"/>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r="-192" b="36288"/>
          <a:stretch/>
        </p:blipFill>
        <p:spPr>
          <a:xfrm rot="577323">
            <a:off x="9076092" y="1434816"/>
            <a:ext cx="2529564" cy="4655131"/>
          </a:xfrm>
          <a:prstGeom prst="rect">
            <a:avLst/>
          </a:prstGeom>
          <a:scene3d>
            <a:camera prst="orthographicFront">
              <a:rot lat="0" lon="2100000" rev="0"/>
            </a:camera>
            <a:lightRig rig="threePt" dir="t"/>
          </a:scene3d>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1430">
            <a:off x="8545911" y="3679484"/>
            <a:ext cx="2414866" cy="2569726"/>
          </a:xfrm>
          <a:prstGeom prst="rect">
            <a:avLst/>
          </a:prstGeom>
          <a:scene3d>
            <a:camera prst="perspectiveRelaxedModerately">
              <a:rot lat="1542000" lon="2022000" rev="966000"/>
            </a:camera>
            <a:lightRig rig="threePt" dir="t"/>
          </a:scene3d>
        </p:spPr>
      </p:pic>
      <p:sp>
        <p:nvSpPr>
          <p:cNvPr id="16" name="TextBox 6"/>
          <p:cNvSpPr txBox="1"/>
          <p:nvPr/>
        </p:nvSpPr>
        <p:spPr>
          <a:xfrm>
            <a:off x="3422005" y="1612276"/>
            <a:ext cx="6123550" cy="41549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4400" dirty="0" smtClean="0">
                <a:solidFill>
                  <a:schemeClr val="bg1"/>
                </a:solidFill>
                <a:latin typeface="Century Gothic" panose="020B0502020202020204" pitchFamily="34" charset="0"/>
              </a:rPr>
              <a:t>3/4 </a:t>
            </a:r>
            <a:r>
              <a:rPr lang="en-CA" sz="4400" dirty="0">
                <a:solidFill>
                  <a:schemeClr val="bg1"/>
                </a:solidFill>
                <a:latin typeface="Century Gothic" panose="020B0502020202020204" pitchFamily="34" charset="0"/>
              </a:rPr>
              <a:t>of </a:t>
            </a:r>
            <a:r>
              <a:rPr lang="en-CA" sz="4400" dirty="0" smtClean="0">
                <a:solidFill>
                  <a:schemeClr val="bg1"/>
                </a:solidFill>
                <a:latin typeface="Century Gothic" panose="020B0502020202020204" pitchFamily="34" charset="0"/>
              </a:rPr>
              <a:t>18-25 year old consumers who </a:t>
            </a:r>
            <a:endParaRPr lang="en-CA" sz="4400" dirty="0">
              <a:solidFill>
                <a:schemeClr val="bg1"/>
              </a:solidFill>
              <a:latin typeface="Century Gothic" panose="020B0502020202020204" pitchFamily="34" charset="0"/>
            </a:endParaRPr>
          </a:p>
          <a:p>
            <a:r>
              <a:rPr lang="en-CA" sz="4400" b="1" dirty="0">
                <a:solidFill>
                  <a:schemeClr val="bg1"/>
                </a:solidFill>
                <a:latin typeface="Century Gothic" panose="020B0502020202020204" pitchFamily="34" charset="0"/>
              </a:rPr>
              <a:t>played for fun</a:t>
            </a:r>
          </a:p>
          <a:p>
            <a:r>
              <a:rPr lang="en-CA" sz="4400" dirty="0">
                <a:solidFill>
                  <a:schemeClr val="bg1"/>
                </a:solidFill>
                <a:latin typeface="Century Gothic" panose="020B0502020202020204" pitchFamily="34" charset="0"/>
              </a:rPr>
              <a:t>said they were </a:t>
            </a:r>
          </a:p>
          <a:p>
            <a:r>
              <a:rPr lang="en-CA" sz="4400" b="1" dirty="0">
                <a:solidFill>
                  <a:schemeClr val="bg1"/>
                </a:solidFill>
                <a:latin typeface="Century Gothic" panose="020B0502020202020204" pitchFamily="34" charset="0"/>
              </a:rPr>
              <a:t>more likely to buy  </a:t>
            </a:r>
            <a:endParaRPr lang="en-CA" sz="4400" b="1" dirty="0" smtClean="0">
              <a:solidFill>
                <a:schemeClr val="bg1"/>
              </a:solidFill>
              <a:latin typeface="Century Gothic" panose="020B0502020202020204" pitchFamily="34" charset="0"/>
            </a:endParaRPr>
          </a:p>
          <a:p>
            <a:r>
              <a:rPr lang="en-CA" sz="4400" dirty="0" smtClean="0">
                <a:solidFill>
                  <a:schemeClr val="bg1"/>
                </a:solidFill>
                <a:latin typeface="Century Gothic" panose="020B0502020202020204" pitchFamily="34" charset="0"/>
              </a:rPr>
              <a:t>tickets </a:t>
            </a:r>
            <a:r>
              <a:rPr lang="en-CA" sz="4400" dirty="0">
                <a:solidFill>
                  <a:schemeClr val="bg1"/>
                </a:solidFill>
                <a:latin typeface="Century Gothic" panose="020B0502020202020204" pitchFamily="34" charset="0"/>
              </a:rPr>
              <a:t>as a </a:t>
            </a:r>
            <a:r>
              <a:rPr lang="en-CA" sz="4400" dirty="0" smtClean="0">
                <a:solidFill>
                  <a:schemeClr val="bg1"/>
                </a:solidFill>
                <a:latin typeface="Century Gothic" panose="020B0502020202020204" pitchFamily="34" charset="0"/>
              </a:rPr>
              <a:t>result</a:t>
            </a:r>
            <a:endParaRPr lang="en-CA" sz="4400" dirty="0">
              <a:solidFill>
                <a:schemeClr val="bg1"/>
              </a:solidFill>
              <a:latin typeface="Century Gothic" panose="020B0502020202020204" pitchFamily="34" charset="0"/>
            </a:endParaRPr>
          </a:p>
        </p:txBody>
      </p:sp>
      <p:sp>
        <p:nvSpPr>
          <p:cNvPr id="17" name="TextBox 8"/>
          <p:cNvSpPr txBox="1"/>
          <p:nvPr/>
        </p:nvSpPr>
        <p:spPr>
          <a:xfrm>
            <a:off x="0" y="317323"/>
            <a:ext cx="121920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4400" b="1" dirty="0" smtClean="0">
                <a:latin typeface="Century Gothic" panose="020B0502020202020204" pitchFamily="34" charset="0"/>
              </a:rPr>
              <a:t>MI </a:t>
            </a:r>
            <a:r>
              <a:rPr lang="en-CA" sz="4400" b="1" dirty="0" err="1" smtClean="0">
                <a:latin typeface="Century Gothic" panose="020B0502020202020204" pitchFamily="34" charset="0"/>
              </a:rPr>
              <a:t>Cashword</a:t>
            </a:r>
            <a:r>
              <a:rPr lang="en-CA" sz="4400" b="1" dirty="0" smtClean="0">
                <a:latin typeface="Century Gothic" panose="020B0502020202020204" pitchFamily="34" charset="0"/>
              </a:rPr>
              <a:t> Survey Results</a:t>
            </a:r>
            <a:endParaRPr lang="en-CA" sz="4400" b="1" dirty="0">
              <a:latin typeface="Century Gothic" panose="020B0502020202020204" pitchFamily="34" charset="0"/>
            </a:endParaRPr>
          </a:p>
        </p:txBody>
      </p:sp>
    </p:spTree>
    <p:extLst>
      <p:ext uri="{BB962C8B-B14F-4D97-AF65-F5344CB8AC3E}">
        <p14:creationId xmlns:p14="http://schemas.microsoft.com/office/powerpoint/2010/main" val="211861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754"/>
          <a:stretch/>
        </p:blipFill>
        <p:spPr>
          <a:xfrm>
            <a:off x="0" y="1"/>
            <a:ext cx="12191999" cy="6857999"/>
          </a:xfrm>
          <a:prstGeom prst="rect">
            <a:avLst/>
          </a:prstGeom>
        </p:spPr>
      </p:pic>
      <p:sp>
        <p:nvSpPr>
          <p:cNvPr id="5" name="TextBox 4"/>
          <p:cNvSpPr txBox="1"/>
          <p:nvPr/>
        </p:nvSpPr>
        <p:spPr>
          <a:xfrm>
            <a:off x="277194" y="682546"/>
            <a:ext cx="4581139" cy="1754326"/>
          </a:xfrm>
          <a:prstGeom prst="rect">
            <a:avLst/>
          </a:prstGeom>
          <a:noFill/>
        </p:spPr>
        <p:txBody>
          <a:bodyPr wrap="square" rtlCol="0">
            <a:spAutoFit/>
          </a:bodyPr>
          <a:lstStyle/>
          <a:p>
            <a:r>
              <a:rPr lang="en-CA" sz="5400" dirty="0" smtClean="0">
                <a:solidFill>
                  <a:schemeClr val="bg1"/>
                </a:solidFill>
                <a:latin typeface="Century Gothic" panose="020B0502020202020204" pitchFamily="34" charset="0"/>
              </a:rPr>
              <a:t>2</a:t>
            </a:r>
            <a:r>
              <a:rPr lang="en-CA" sz="5400" b="1" dirty="0" smtClean="0">
                <a:solidFill>
                  <a:schemeClr val="bg1"/>
                </a:solidFill>
                <a:latin typeface="Century Gothic" panose="020B0502020202020204" pitchFamily="34" charset="0"/>
              </a:rPr>
              <a:t>. Supporting retail</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427" y="6113652"/>
            <a:ext cx="577104" cy="722116"/>
          </a:xfrm>
          <a:prstGeom prst="rect">
            <a:avLst/>
          </a:prstGeom>
          <a:solidFill>
            <a:schemeClr val="bg1"/>
          </a:solidFill>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stretch>
            <a:fillRect/>
          </a:stretch>
        </p:blipFill>
        <p:spPr>
          <a:xfrm>
            <a:off x="-494849" y="4710480"/>
            <a:ext cx="2213110" cy="1841120"/>
          </a:xfrm>
          <a:prstGeom prst="rect">
            <a:avLst/>
          </a:prstGeom>
        </p:spPr>
      </p:pic>
      <p:pic>
        <p:nvPicPr>
          <p:cNvPr id="12" name="Picture 11"/>
          <p:cNvPicPr>
            <a:picLocks noChangeAspect="1"/>
          </p:cNvPicPr>
          <p:nvPr/>
        </p:nvPicPr>
        <p:blipFill>
          <a:blip r:embed="rId6"/>
          <a:stretch>
            <a:fillRect/>
          </a:stretch>
        </p:blipFill>
        <p:spPr>
          <a:xfrm>
            <a:off x="2859418" y="4710480"/>
            <a:ext cx="1518186" cy="819737"/>
          </a:xfrm>
          <a:prstGeom prst="rect">
            <a:avLst/>
          </a:prstGeom>
          <a:solidFill>
            <a:schemeClr val="bg1">
              <a:lumMod val="95000"/>
            </a:schemeClr>
          </a:solid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9407" y="3575524"/>
            <a:ext cx="2129123" cy="865291"/>
          </a:xfrm>
          <a:prstGeom prst="rect">
            <a:avLst/>
          </a:prstGeom>
          <a:solidFill>
            <a:schemeClr val="bg1"/>
          </a:solidFill>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8"/>
          <a:stretch>
            <a:fillRect/>
          </a:stretch>
        </p:blipFill>
        <p:spPr>
          <a:xfrm>
            <a:off x="6378530" y="2316313"/>
            <a:ext cx="1286367" cy="1158340"/>
          </a:xfrm>
          <a:prstGeom prst="rect">
            <a:avLst/>
          </a:prstGeom>
        </p:spPr>
      </p:pic>
      <p:sp>
        <p:nvSpPr>
          <p:cNvPr id="17" name="Content Placeholder 4"/>
          <p:cNvSpPr txBox="1">
            <a:spLocks/>
          </p:cNvSpPr>
          <p:nvPr/>
        </p:nvSpPr>
        <p:spPr>
          <a:xfrm>
            <a:off x="577104" y="3919558"/>
            <a:ext cx="2864285" cy="2057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5400" b="1" dirty="0">
                <a:solidFill>
                  <a:srgbClr val="36C6F1"/>
                </a:solidFill>
                <a:effectLst>
                  <a:outerShdw blurRad="38100" dist="38100" dir="2700000" algn="tl">
                    <a:srgbClr val="000000">
                      <a:alpha val="43137"/>
                    </a:srgbClr>
                  </a:outerShdw>
                </a:effectLst>
                <a:latin typeface="Century Gothic" panose="020B0502020202020204" pitchFamily="34" charset="0"/>
              </a:rPr>
              <a:t>23%</a:t>
            </a:r>
          </a:p>
        </p:txBody>
      </p:sp>
      <p:sp>
        <p:nvSpPr>
          <p:cNvPr id="18" name="Content Placeholder 4"/>
          <p:cNvSpPr txBox="1">
            <a:spLocks/>
          </p:cNvSpPr>
          <p:nvPr/>
        </p:nvSpPr>
        <p:spPr>
          <a:xfrm>
            <a:off x="2271388" y="2754294"/>
            <a:ext cx="2864285" cy="2057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5400" b="1" dirty="0">
                <a:solidFill>
                  <a:srgbClr val="36C6F1"/>
                </a:solidFill>
                <a:effectLst>
                  <a:outerShdw blurRad="38100" dist="38100" dir="2700000" algn="tl">
                    <a:srgbClr val="000000">
                      <a:alpha val="43137"/>
                    </a:srgbClr>
                  </a:outerShdw>
                </a:effectLst>
                <a:latin typeface="Century Gothic" panose="020B0502020202020204" pitchFamily="34" charset="0"/>
              </a:rPr>
              <a:t>24%</a:t>
            </a:r>
          </a:p>
        </p:txBody>
      </p:sp>
      <p:sp>
        <p:nvSpPr>
          <p:cNvPr id="19" name="Content Placeholder 4"/>
          <p:cNvSpPr txBox="1">
            <a:spLocks/>
          </p:cNvSpPr>
          <p:nvPr/>
        </p:nvSpPr>
        <p:spPr>
          <a:xfrm>
            <a:off x="3988388" y="1458234"/>
            <a:ext cx="2864285" cy="2057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5400" b="1" dirty="0">
                <a:solidFill>
                  <a:srgbClr val="36C6F1"/>
                </a:solidFill>
                <a:effectLst>
                  <a:outerShdw blurRad="38100" dist="38100" dir="2700000" algn="tl">
                    <a:srgbClr val="000000">
                      <a:alpha val="43137"/>
                    </a:srgbClr>
                  </a:outerShdw>
                </a:effectLst>
                <a:latin typeface="Century Gothic" panose="020B0502020202020204" pitchFamily="34" charset="0"/>
                <a:ea typeface="Malgun Gothic" panose="020B0503020000020004" pitchFamily="34" charset="-127"/>
                <a:cs typeface="Consolas" panose="020B0609020204030204" pitchFamily="49" charset="0"/>
              </a:rPr>
              <a:t>28%</a:t>
            </a:r>
          </a:p>
        </p:txBody>
      </p:sp>
      <p:sp>
        <p:nvSpPr>
          <p:cNvPr id="20" name="Content Placeholder 4"/>
          <p:cNvSpPr txBox="1">
            <a:spLocks/>
          </p:cNvSpPr>
          <p:nvPr/>
        </p:nvSpPr>
        <p:spPr>
          <a:xfrm>
            <a:off x="5728279" y="443992"/>
            <a:ext cx="2864285" cy="2057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5400" b="1" dirty="0" smtClean="0">
                <a:solidFill>
                  <a:srgbClr val="36C6F1"/>
                </a:solidFill>
                <a:effectLst>
                  <a:outerShdw blurRad="38100" dist="38100" dir="2700000" algn="tl">
                    <a:srgbClr val="000000">
                      <a:alpha val="43137"/>
                    </a:srgbClr>
                  </a:outerShdw>
                </a:effectLst>
                <a:latin typeface="Century Gothic" panose="020B0502020202020204" pitchFamily="34" charset="0"/>
              </a:rPr>
              <a:t>57%</a:t>
            </a:r>
            <a:endParaRPr lang="en-CA" sz="5400" b="1" dirty="0">
              <a:solidFill>
                <a:srgbClr val="36C6F1"/>
              </a:solidFill>
              <a:effectLst>
                <a:outerShdw blurRad="38100" dist="38100" dir="2700000" algn="tl">
                  <a:srgbClr val="000000">
                    <a:alpha val="43137"/>
                  </a:srgbClr>
                </a:outerShdw>
              </a:effectLst>
              <a:latin typeface="Century Gothic" panose="020B0502020202020204" pitchFamily="34"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9436" y="5737301"/>
            <a:ext cx="1937007" cy="447002"/>
          </a:xfrm>
          <a:prstGeom prst="rect">
            <a:avLst/>
          </a:prstGeom>
          <a:solidFill>
            <a:schemeClr val="bg1">
              <a:lumMod val="95000"/>
            </a:schemeClr>
          </a:solidFill>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10"/>
          <a:stretch>
            <a:fillRect/>
          </a:stretch>
        </p:blipFill>
        <p:spPr>
          <a:xfrm>
            <a:off x="9242815" y="1"/>
            <a:ext cx="2082450" cy="9334833"/>
          </a:xfrm>
          <a:prstGeom prst="rect">
            <a:avLst/>
          </a:prstGeom>
          <a:noFill/>
          <a:ln>
            <a:solidFill>
              <a:schemeClr val="bg1"/>
            </a:solidFill>
          </a:ln>
        </p:spPr>
      </p:pic>
      <p:sp>
        <p:nvSpPr>
          <p:cNvPr id="22" name="Content Placeholder 4"/>
          <p:cNvSpPr txBox="1">
            <a:spLocks/>
          </p:cNvSpPr>
          <p:nvPr/>
        </p:nvSpPr>
        <p:spPr>
          <a:xfrm>
            <a:off x="8805161" y="1424615"/>
            <a:ext cx="3054588" cy="2050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5400" b="1" dirty="0" smtClean="0">
                <a:solidFill>
                  <a:schemeClr val="bg1"/>
                </a:solidFill>
                <a:effectLst>
                  <a:outerShdw blurRad="38100" dist="38100" dir="2700000" algn="tl">
                    <a:srgbClr val="000000">
                      <a:alpha val="43137"/>
                    </a:srgbClr>
                  </a:outerShdw>
                </a:effectLst>
                <a:latin typeface="Century Gothic" panose="020B0502020202020204" pitchFamily="34" charset="0"/>
              </a:rPr>
              <a:t>65%</a:t>
            </a:r>
          </a:p>
          <a:p>
            <a:pPr marL="0" indent="0" algn="ctr">
              <a:buNone/>
            </a:pPr>
            <a:endParaRPr lang="en-CA" sz="54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23" name="Content Placeholder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2815" y="2359814"/>
            <a:ext cx="1903847" cy="788960"/>
          </a:xfrm>
          <a:prstGeom prst="rect">
            <a:avLst/>
          </a:prstGeom>
        </p:spPr>
      </p:pic>
    </p:spTree>
    <p:extLst>
      <p:ext uri="{BB962C8B-B14F-4D97-AF65-F5344CB8AC3E}">
        <p14:creationId xmlns:p14="http://schemas.microsoft.com/office/powerpoint/2010/main" val="43419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387" y="1701937"/>
            <a:ext cx="2593920" cy="1054188"/>
          </a:xfrm>
          <a:prstGeom prst="rect">
            <a:avLst/>
          </a:prstGeom>
          <a:effectLst/>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26180" y="3443179"/>
            <a:ext cx="1178454" cy="1054800"/>
          </a:xfrm>
          <a:prstGeom prst="rect">
            <a:avLst/>
          </a:prstGeom>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417" y="3317985"/>
            <a:ext cx="1043086" cy="1305188"/>
          </a:xfrm>
          <a:prstGeom prst="rect">
            <a:avLst/>
          </a:prstGeom>
          <a:effectLst/>
        </p:spPr>
      </p:pic>
      <p:pic>
        <p:nvPicPr>
          <p:cNvPr id="12" name="Picture 2" descr="https://upload.wikimedia.org/wikipedia/en/a/ad/Kansas_Lottery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4172" y="1682414"/>
            <a:ext cx="2112602" cy="109323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465221"/>
            <a:ext cx="12192000" cy="769441"/>
          </a:xfrm>
          <a:prstGeom prst="rect">
            <a:avLst/>
          </a:prstGeom>
          <a:noFill/>
        </p:spPr>
        <p:txBody>
          <a:bodyPr wrap="square" rtlCol="0">
            <a:spAutoFit/>
          </a:bodyPr>
          <a:lstStyle/>
          <a:p>
            <a:pPr algn="ctr"/>
            <a:r>
              <a:rPr lang="en-CA" sz="4400" b="1" dirty="0" smtClean="0">
                <a:latin typeface="Century Gothic" panose="020B0502020202020204" pitchFamily="34" charset="0"/>
              </a:rPr>
              <a:t>Cashword Sales Increase</a:t>
            </a:r>
            <a:endParaRPr lang="en-CA" sz="4400" b="1" dirty="0">
              <a:latin typeface="Century Gothic" panose="020B0502020202020204" pitchFamily="34"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5503" y="5165511"/>
            <a:ext cx="3584643" cy="827225"/>
          </a:xfrm>
          <a:prstGeom prst="rect">
            <a:avLst/>
          </a:prstGeom>
          <a:ln>
            <a:noFill/>
          </a:ln>
          <a:effectLst/>
        </p:spPr>
      </p:pic>
      <p:sp>
        <p:nvSpPr>
          <p:cNvPr id="10" name="TextBox 9"/>
          <p:cNvSpPr txBox="1"/>
          <p:nvPr/>
        </p:nvSpPr>
        <p:spPr>
          <a:xfrm>
            <a:off x="0" y="3005142"/>
            <a:ext cx="12192000" cy="1938992"/>
          </a:xfrm>
          <a:prstGeom prst="rect">
            <a:avLst/>
          </a:prstGeom>
          <a:noFill/>
        </p:spPr>
        <p:txBody>
          <a:bodyPr wrap="square" rtlCol="0">
            <a:spAutoFit/>
          </a:bodyPr>
          <a:lstStyle/>
          <a:p>
            <a:pPr algn="ctr"/>
            <a:r>
              <a:rPr lang="en-CA" sz="12000" b="1" dirty="0" smtClean="0">
                <a:solidFill>
                  <a:srgbClr val="019575"/>
                </a:solidFill>
                <a:latin typeface="Century Gothic" panose="020B0502020202020204" pitchFamily="34" charset="0"/>
              </a:rPr>
              <a:t>36%</a:t>
            </a:r>
            <a:endParaRPr lang="en-CA" sz="12000" b="1" dirty="0">
              <a:solidFill>
                <a:srgbClr val="019575"/>
              </a:solidFill>
              <a:latin typeface="Century Gothic" panose="020B050202020202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054" y="4924197"/>
            <a:ext cx="2441668" cy="1309853"/>
          </a:xfrm>
          <a:prstGeom prst="rect">
            <a:avLst/>
          </a:prstGeom>
        </p:spPr>
      </p:pic>
    </p:spTree>
    <p:extLst>
      <p:ext uri="{BB962C8B-B14F-4D97-AF65-F5344CB8AC3E}">
        <p14:creationId xmlns:p14="http://schemas.microsoft.com/office/powerpoint/2010/main" val="198907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954" y="3004130"/>
            <a:ext cx="12128046" cy="1483579"/>
            <a:chOff x="-1460047" y="3004129"/>
            <a:chExt cx="10604047" cy="1483579"/>
          </a:xfrm>
        </p:grpSpPr>
        <p:sp>
          <p:nvSpPr>
            <p:cNvPr id="18" name="Rectangle 17"/>
            <p:cNvSpPr/>
            <p:nvPr/>
          </p:nvSpPr>
          <p:spPr>
            <a:xfrm>
              <a:off x="4093028" y="3019485"/>
              <a:ext cx="5050972" cy="368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1460047" y="4108964"/>
              <a:ext cx="5050972" cy="368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rot="2298107">
              <a:off x="3648550" y="3004129"/>
              <a:ext cx="388411" cy="1483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3" name="TextBox 22"/>
          <p:cNvSpPr txBox="1"/>
          <p:nvPr/>
        </p:nvSpPr>
        <p:spPr>
          <a:xfrm>
            <a:off x="1308988" y="2506984"/>
            <a:ext cx="3302826" cy="1938992"/>
          </a:xfrm>
          <a:prstGeom prst="rect">
            <a:avLst/>
          </a:prstGeom>
          <a:noFill/>
        </p:spPr>
        <p:txBody>
          <a:bodyPr wrap="square" rtlCol="0">
            <a:spAutoFit/>
          </a:bodyPr>
          <a:lstStyle/>
          <a:p>
            <a:pPr algn="ctr"/>
            <a:r>
              <a:rPr lang="en-CA" sz="12000" b="1" dirty="0">
                <a:solidFill>
                  <a:srgbClr val="019575"/>
                </a:solidFill>
                <a:latin typeface="Century Gothic" panose="020B0502020202020204" pitchFamily="34" charset="0"/>
              </a:rPr>
              <a:t>74%</a:t>
            </a:r>
          </a:p>
        </p:txBody>
      </p:sp>
      <p:sp>
        <p:nvSpPr>
          <p:cNvPr id="24" name="TextBox 23"/>
          <p:cNvSpPr txBox="1"/>
          <p:nvPr/>
        </p:nvSpPr>
        <p:spPr>
          <a:xfrm>
            <a:off x="1039326" y="5034271"/>
            <a:ext cx="3842149" cy="1569660"/>
          </a:xfrm>
          <a:prstGeom prst="rect">
            <a:avLst/>
          </a:prstGeom>
          <a:noFill/>
        </p:spPr>
        <p:txBody>
          <a:bodyPr wrap="square" rtlCol="0">
            <a:spAutoFit/>
          </a:bodyPr>
          <a:lstStyle/>
          <a:p>
            <a:pPr algn="ctr"/>
            <a:r>
              <a:rPr lang="en-CA" sz="2400" dirty="0">
                <a:latin typeface="Century Gothic" panose="020B0502020202020204" pitchFamily="34" charset="0"/>
              </a:rPr>
              <a:t>than average ten-week sales of all other </a:t>
            </a:r>
          </a:p>
          <a:p>
            <a:pPr algn="ctr"/>
            <a:r>
              <a:rPr lang="en-CA" sz="2400" dirty="0">
                <a:latin typeface="Century Gothic" panose="020B0502020202020204" pitchFamily="34" charset="0"/>
              </a:rPr>
              <a:t>$5 Bingo games </a:t>
            </a:r>
          </a:p>
          <a:p>
            <a:pPr algn="ctr"/>
            <a:r>
              <a:rPr lang="en-CA" sz="2400" dirty="0">
                <a:latin typeface="Century Gothic" panose="020B0502020202020204" pitchFamily="34" charset="0"/>
              </a:rPr>
              <a:t>launched since 2009 </a:t>
            </a:r>
            <a:endParaRPr lang="en-CA" sz="5400" dirty="0">
              <a:latin typeface="Century Gothic" panose="020B0502020202020204" pitchFamily="34" charset="0"/>
            </a:endParaRPr>
          </a:p>
        </p:txBody>
      </p:sp>
      <p:sp>
        <p:nvSpPr>
          <p:cNvPr id="14" name="TextBox 13"/>
          <p:cNvSpPr txBox="1"/>
          <p:nvPr/>
        </p:nvSpPr>
        <p:spPr>
          <a:xfrm>
            <a:off x="892578" y="4110941"/>
            <a:ext cx="4135646" cy="923330"/>
          </a:xfrm>
          <a:prstGeom prst="rect">
            <a:avLst/>
          </a:prstGeom>
          <a:noFill/>
        </p:spPr>
        <p:txBody>
          <a:bodyPr wrap="square" rtlCol="0">
            <a:spAutoFit/>
          </a:bodyPr>
          <a:lstStyle/>
          <a:p>
            <a:pPr algn="ctr"/>
            <a:r>
              <a:rPr lang="en-CA" sz="5400" b="1" dirty="0">
                <a:latin typeface="Century Gothic" panose="020B0502020202020204" pitchFamily="34" charset="0"/>
              </a:rPr>
              <a:t>HIGHER</a:t>
            </a:r>
          </a:p>
        </p:txBody>
      </p:sp>
      <p:sp>
        <p:nvSpPr>
          <p:cNvPr id="20" name="TextBox 19"/>
          <p:cNvSpPr txBox="1"/>
          <p:nvPr/>
        </p:nvSpPr>
        <p:spPr>
          <a:xfrm>
            <a:off x="558740" y="2221754"/>
            <a:ext cx="4803323" cy="461665"/>
          </a:xfrm>
          <a:prstGeom prst="rect">
            <a:avLst/>
          </a:prstGeom>
          <a:noFill/>
        </p:spPr>
        <p:txBody>
          <a:bodyPr wrap="square" rtlCol="0">
            <a:spAutoFit/>
          </a:bodyPr>
          <a:lstStyle/>
          <a:p>
            <a:pPr algn="ctr"/>
            <a:r>
              <a:rPr lang="en-CA" sz="2400" dirty="0">
                <a:latin typeface="Century Gothic" panose="020B0502020202020204" pitchFamily="34" charset="0"/>
              </a:rPr>
              <a:t>Ten Week Sales Results</a:t>
            </a:r>
          </a:p>
        </p:txBody>
      </p:sp>
      <p:sp>
        <p:nvSpPr>
          <p:cNvPr id="16" name="TextBox 15"/>
          <p:cNvSpPr txBox="1"/>
          <p:nvPr/>
        </p:nvSpPr>
        <p:spPr>
          <a:xfrm>
            <a:off x="0" y="464531"/>
            <a:ext cx="12192000" cy="769441"/>
          </a:xfrm>
          <a:prstGeom prst="rect">
            <a:avLst/>
          </a:prstGeom>
          <a:noFill/>
        </p:spPr>
        <p:txBody>
          <a:bodyPr wrap="square" rtlCol="0">
            <a:spAutoFit/>
          </a:bodyPr>
          <a:lstStyle/>
          <a:p>
            <a:pPr algn="ctr"/>
            <a:r>
              <a:rPr lang="en-CA" sz="4400" b="1" dirty="0" smtClean="0">
                <a:latin typeface="Century Gothic" panose="020B0502020202020204" pitchFamily="34" charset="0"/>
              </a:rPr>
              <a:t>$5 Super Bingo with App</a:t>
            </a:r>
            <a:endParaRPr lang="en-CA" sz="4400" b="1" dirty="0">
              <a:latin typeface="Century Gothic" panose="020B050202020202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333" y="1396777"/>
            <a:ext cx="2803495" cy="5606989"/>
          </a:xfrm>
          <a:prstGeom prst="rect">
            <a:avLst/>
          </a:prstGeom>
          <a:ln>
            <a:noFill/>
          </a:ln>
          <a:effectLst/>
        </p:spPr>
      </p:pic>
      <p:grpSp>
        <p:nvGrpSpPr>
          <p:cNvPr id="4" name="Group 3"/>
          <p:cNvGrpSpPr/>
          <p:nvPr/>
        </p:nvGrpSpPr>
        <p:grpSpPr>
          <a:xfrm>
            <a:off x="6626226" y="2352333"/>
            <a:ext cx="4918074" cy="4918074"/>
            <a:chOff x="-1863725" y="957527"/>
            <a:chExt cx="6858000" cy="6858000"/>
          </a:xfrm>
          <a:effectLst/>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863725" y="957527"/>
              <a:ext cx="6858000" cy="6858000"/>
            </a:xfrm>
            <a:prstGeom prst="rect">
              <a:avLst/>
            </a:prstGeom>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258" y="3090338"/>
              <a:ext cx="4632158" cy="2604287"/>
            </a:xfrm>
            <a:prstGeom prst="rect">
              <a:avLst/>
            </a:prstGeom>
          </p:spPr>
        </p:pic>
      </p:grpSp>
      <p:grpSp>
        <p:nvGrpSpPr>
          <p:cNvPr id="15" name="Group 14"/>
          <p:cNvGrpSpPr/>
          <p:nvPr/>
        </p:nvGrpSpPr>
        <p:grpSpPr>
          <a:xfrm>
            <a:off x="0" y="52946"/>
            <a:ext cx="2522868" cy="2068554"/>
            <a:chOff x="-146050" y="698717"/>
            <a:chExt cx="5969000" cy="4768633"/>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25" y="800100"/>
              <a:ext cx="4667250" cy="466725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696203">
              <a:off x="-146050" y="698717"/>
              <a:ext cx="5969000" cy="4476750"/>
            </a:xfrm>
            <a:prstGeom prst="rect">
              <a:avLst/>
            </a:prstGeom>
          </p:spPr>
        </p:pic>
      </p:grpSp>
    </p:spTree>
    <p:extLst>
      <p:ext uri="{BB962C8B-B14F-4D97-AF65-F5344CB8AC3E}">
        <p14:creationId xmlns:p14="http://schemas.microsoft.com/office/powerpoint/2010/main" val="10561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50" y="1331493"/>
            <a:ext cx="12662808" cy="8441872"/>
          </a:xfrm>
          <a:prstGeom prst="rect">
            <a:avLst/>
          </a:prstGeom>
        </p:spPr>
      </p:pic>
      <p:sp>
        <p:nvSpPr>
          <p:cNvPr id="6" name="TextBox 5"/>
          <p:cNvSpPr txBox="1"/>
          <p:nvPr/>
        </p:nvSpPr>
        <p:spPr>
          <a:xfrm>
            <a:off x="0" y="465221"/>
            <a:ext cx="12192000" cy="769441"/>
          </a:xfrm>
          <a:prstGeom prst="rect">
            <a:avLst/>
          </a:prstGeom>
          <a:noFill/>
        </p:spPr>
        <p:txBody>
          <a:bodyPr wrap="square" rtlCol="0">
            <a:spAutoFit/>
          </a:bodyPr>
          <a:lstStyle/>
          <a:p>
            <a:pPr algn="ctr"/>
            <a:r>
              <a:rPr lang="en-CA" sz="4400" b="1" dirty="0" smtClean="0">
                <a:latin typeface="Century Gothic" panose="020B0502020202020204" pitchFamily="34" charset="0"/>
              </a:rPr>
              <a:t>$45 Billion in Instant sales</a:t>
            </a:r>
            <a:endParaRPr lang="en-CA" sz="4400" b="1" dirty="0">
              <a:latin typeface="Century Gothic" panose="020B0502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81251">
            <a:off x="915762" y="2887023"/>
            <a:ext cx="9021029" cy="6765772"/>
          </a:xfrm>
          <a:prstGeom prst="rect">
            <a:avLst/>
          </a:prstGeom>
        </p:spPr>
      </p:pic>
    </p:spTree>
    <p:extLst>
      <p:ext uri="{BB962C8B-B14F-4D97-AF65-F5344CB8AC3E}">
        <p14:creationId xmlns:p14="http://schemas.microsoft.com/office/powerpoint/2010/main" val="137488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73101"/>
            <a:ext cx="12192000" cy="85038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2774" y="6356350"/>
            <a:ext cx="1282052" cy="335500"/>
          </a:xfrm>
          <a:prstGeom prst="rect">
            <a:avLst/>
          </a:prstGeom>
        </p:spPr>
      </p:pic>
      <p:sp>
        <p:nvSpPr>
          <p:cNvPr id="2" name="TextBox 1"/>
          <p:cNvSpPr txBox="1"/>
          <p:nvPr/>
        </p:nvSpPr>
        <p:spPr>
          <a:xfrm>
            <a:off x="471488" y="100013"/>
            <a:ext cx="4843463" cy="1446550"/>
          </a:xfrm>
          <a:prstGeom prst="rect">
            <a:avLst/>
          </a:prstGeom>
          <a:noFill/>
        </p:spPr>
        <p:txBody>
          <a:bodyPr wrap="square" rtlCol="0">
            <a:spAutoFit/>
          </a:bodyPr>
          <a:lstStyle/>
          <a:p>
            <a:r>
              <a:rPr lang="en-CA" sz="4400" b="1" dirty="0" smtClean="0"/>
              <a:t>3. Connecting Digital eco-system</a:t>
            </a:r>
            <a:endParaRPr lang="en-CA" sz="4400" b="1" dirty="0"/>
          </a:p>
        </p:txBody>
      </p:sp>
    </p:spTree>
    <p:extLst>
      <p:ext uri="{BB962C8B-B14F-4D97-AF65-F5344CB8AC3E}">
        <p14:creationId xmlns:p14="http://schemas.microsoft.com/office/powerpoint/2010/main" val="9463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57" r="6505" b="5359"/>
          <a:stretch/>
        </p:blipFill>
        <p:spPr>
          <a:xfrm>
            <a:off x="1517649" y="14288"/>
            <a:ext cx="9156701" cy="6879771"/>
          </a:xfrm>
          <a:prstGeom prst="rect">
            <a:avLst/>
          </a:prstGeom>
        </p:spPr>
      </p:pic>
      <p:sp>
        <p:nvSpPr>
          <p:cNvPr id="3" name="Slide Number Placeholder 2"/>
          <p:cNvSpPr>
            <a:spLocks noGrp="1"/>
          </p:cNvSpPr>
          <p:nvPr>
            <p:ph type="sldNum" sz="quarter" idx="12"/>
          </p:nvPr>
        </p:nvSpPr>
        <p:spPr>
          <a:prstGeom prst="rect">
            <a:avLst/>
          </a:prstGeom>
        </p:spPr>
        <p:txBody>
          <a:bodyPr/>
          <a:lstStyle/>
          <a:p>
            <a:fld id="{0F2DBA2C-CEE8-466D-86F2-6B4165B4D0AE}" type="slidenum">
              <a:rPr lang="en-CA" smtClean="0">
                <a:solidFill>
                  <a:prstClr val="white"/>
                </a:solidFill>
              </a:rPr>
              <a:pPr/>
              <a:t>21</a:t>
            </a:fld>
            <a:endParaRPr lang="en-CA">
              <a:solidFill>
                <a:prstClr val="white"/>
              </a:solidFill>
            </a:endParaRPr>
          </a:p>
        </p:txBody>
      </p:sp>
      <p:sp>
        <p:nvSpPr>
          <p:cNvPr id="10" name="TextBox 9"/>
          <p:cNvSpPr txBox="1"/>
          <p:nvPr/>
        </p:nvSpPr>
        <p:spPr>
          <a:xfrm>
            <a:off x="2788350" y="2380145"/>
            <a:ext cx="6828433" cy="4031873"/>
          </a:xfrm>
          <a:prstGeom prst="rect">
            <a:avLst/>
          </a:prstGeom>
          <a:noFill/>
        </p:spPr>
        <p:txBody>
          <a:bodyPr wrap="square" rtlCol="0">
            <a:spAutoFit/>
          </a:bodyPr>
          <a:lstStyle/>
          <a:p>
            <a:pPr algn="ctr"/>
            <a:r>
              <a:rPr lang="en-CA" sz="9600" b="1" dirty="0" smtClean="0">
                <a:solidFill>
                  <a:prstClr val="white"/>
                </a:solidFill>
                <a:effectLst>
                  <a:outerShdw blurRad="38100" dist="38100" dir="2700000" algn="tl">
                    <a:srgbClr val="000000">
                      <a:alpha val="43137"/>
                    </a:srgbClr>
                  </a:outerShdw>
                </a:effectLst>
              </a:rPr>
              <a:t>Keep </a:t>
            </a:r>
            <a:endParaRPr lang="en-CA" sz="9600" b="1" dirty="0">
              <a:solidFill>
                <a:prstClr val="white"/>
              </a:solidFill>
              <a:effectLst>
                <a:outerShdw blurRad="38100" dist="38100" dir="2700000" algn="tl">
                  <a:srgbClr val="000000">
                    <a:alpha val="43137"/>
                  </a:srgbClr>
                </a:outerShdw>
              </a:effectLst>
            </a:endParaRPr>
          </a:p>
          <a:p>
            <a:pPr algn="ctr"/>
            <a:r>
              <a:rPr lang="en-CA" sz="8000" b="1" i="1" dirty="0" smtClean="0">
                <a:solidFill>
                  <a:srgbClr val="99FF33"/>
                </a:solidFill>
                <a:effectLst>
                  <a:glow rad="139700">
                    <a:prstClr val="black">
                      <a:alpha val="80000"/>
                    </a:prstClr>
                  </a:glow>
                </a:effectLst>
              </a:rPr>
              <a:t>Your Core</a:t>
            </a:r>
          </a:p>
          <a:p>
            <a:pPr algn="ctr"/>
            <a:r>
              <a:rPr lang="en-CA" sz="8000" b="1" dirty="0" smtClean="0">
                <a:solidFill>
                  <a:prstClr val="white"/>
                </a:solidFill>
                <a:effectLst>
                  <a:outerShdw blurRad="38100" dist="38100" dir="2700000" algn="tl">
                    <a:srgbClr val="000000">
                      <a:alpha val="43137"/>
                    </a:srgbClr>
                  </a:outerShdw>
                </a:effectLst>
              </a:rPr>
              <a:t>Strong</a:t>
            </a:r>
            <a:endParaRPr lang="en-CA" sz="8000" b="1" i="1" dirty="0">
              <a:solidFill>
                <a:srgbClr val="99FF33"/>
              </a:solidFill>
              <a:effectLst>
                <a:glow rad="139700">
                  <a:prstClr val="black">
                    <a:alpha val="80000"/>
                  </a:prstClr>
                </a:glow>
              </a:effectLst>
            </a:endParaRPr>
          </a:p>
        </p:txBody>
      </p:sp>
    </p:spTree>
    <p:extLst>
      <p:ext uri="{BB962C8B-B14F-4D97-AF65-F5344CB8AC3E}">
        <p14:creationId xmlns:p14="http://schemas.microsoft.com/office/powerpoint/2010/main" val="364138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356" r="1"/>
          <a:stretch/>
        </p:blipFill>
        <p:spPr>
          <a:xfrm>
            <a:off x="4765315" y="-228600"/>
            <a:ext cx="5507831" cy="7086600"/>
          </a:xfrm>
          <a:prstGeom prst="rect">
            <a:avLst/>
          </a:prstGeom>
        </p:spPr>
      </p:pic>
      <p:grpSp>
        <p:nvGrpSpPr>
          <p:cNvPr id="8" name="Group 7"/>
          <p:cNvGrpSpPr/>
          <p:nvPr/>
        </p:nvGrpSpPr>
        <p:grpSpPr>
          <a:xfrm>
            <a:off x="220740" y="394250"/>
            <a:ext cx="1306286" cy="1306286"/>
            <a:chOff x="3549726" y="5415199"/>
            <a:chExt cx="1306286" cy="1306286"/>
          </a:xfrm>
          <a:effectLst>
            <a:outerShdw blurRad="50800" dist="38100" dir="8100000" algn="tr" rotWithShape="0">
              <a:prstClr val="black">
                <a:alpha val="40000"/>
              </a:prstClr>
            </a:outerShdw>
          </a:effectLst>
        </p:grpSpPr>
        <p:sp>
          <p:nvSpPr>
            <p:cNvPr id="9" name="Oval 8"/>
            <p:cNvSpPr/>
            <p:nvPr/>
          </p:nvSpPr>
          <p:spPr>
            <a:xfrm>
              <a:off x="3549726" y="5415199"/>
              <a:ext cx="1306286" cy="1306286"/>
            </a:xfrm>
            <a:prstGeom prst="ellipse">
              <a:avLst/>
            </a:prstGeom>
            <a:gradFill flip="none" rotWithShape="1">
              <a:gsLst>
                <a:gs pos="31000">
                  <a:srgbClr val="FEC9FF"/>
                </a:gs>
                <a:gs pos="56000">
                  <a:srgbClr val="F57EFE"/>
                </a:gs>
                <a:gs pos="79000">
                  <a:srgbClr val="FA3FFF"/>
                </a:gs>
                <a:gs pos="100000">
                  <a:srgbClr val="E200E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0" name="Oval 9"/>
            <p:cNvSpPr/>
            <p:nvPr/>
          </p:nvSpPr>
          <p:spPr>
            <a:xfrm>
              <a:off x="3740132" y="5605605"/>
              <a:ext cx="925475" cy="925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800" b="1" dirty="0">
                  <a:solidFill>
                    <a:prstClr val="black"/>
                  </a:solidFill>
                </a:rPr>
                <a:t>B</a:t>
              </a:r>
              <a:endParaRPr lang="en-CA" b="1" dirty="0">
                <a:solidFill>
                  <a:prstClr val="black"/>
                </a:solidFill>
              </a:endParaRPr>
            </a:p>
          </p:txBody>
        </p:sp>
        <p:sp>
          <p:nvSpPr>
            <p:cNvPr id="11" name="Oval 10"/>
            <p:cNvSpPr/>
            <p:nvPr/>
          </p:nvSpPr>
          <p:spPr>
            <a:xfrm>
              <a:off x="3809667" y="5680945"/>
              <a:ext cx="786404" cy="774795"/>
            </a:xfrm>
            <a:prstGeom prst="ellipse">
              <a:avLst/>
            </a:prstGeom>
            <a:noFill/>
            <a:ln w="57150">
              <a:solidFill>
                <a:srgbClr val="F57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grpSp>
        <p:nvGrpSpPr>
          <p:cNvPr id="12" name="Group 11"/>
          <p:cNvGrpSpPr/>
          <p:nvPr/>
        </p:nvGrpSpPr>
        <p:grpSpPr>
          <a:xfrm>
            <a:off x="1268749" y="397536"/>
            <a:ext cx="1306286" cy="1306286"/>
            <a:chOff x="1988457" y="-2104572"/>
            <a:chExt cx="1306286" cy="1306286"/>
          </a:xfrm>
          <a:effectLst>
            <a:outerShdw blurRad="50800" dist="38100" dir="8100000" algn="tr" rotWithShape="0">
              <a:prstClr val="black">
                <a:alpha val="40000"/>
              </a:prstClr>
            </a:outerShdw>
          </a:effectLst>
        </p:grpSpPr>
        <p:sp>
          <p:nvSpPr>
            <p:cNvPr id="13" name="Oval 12"/>
            <p:cNvSpPr/>
            <p:nvPr/>
          </p:nvSpPr>
          <p:spPr>
            <a:xfrm>
              <a:off x="1988457" y="-2104572"/>
              <a:ext cx="1306286" cy="1306286"/>
            </a:xfrm>
            <a:prstGeom prst="ellipse">
              <a:avLst/>
            </a:prstGeom>
            <a:gradFill flip="none" rotWithShape="1">
              <a:gsLst>
                <a:gs pos="31000">
                  <a:schemeClr val="accent4">
                    <a:lumMod val="40000"/>
                    <a:lumOff val="60000"/>
                  </a:schemeClr>
                </a:gs>
                <a:gs pos="56000">
                  <a:schemeClr val="accent4">
                    <a:lumMod val="60000"/>
                    <a:lumOff val="40000"/>
                  </a:schemeClr>
                </a:gs>
                <a:gs pos="79000">
                  <a:schemeClr val="accent4">
                    <a:lumMod val="75000"/>
                  </a:schemeClr>
                </a:gs>
                <a:gs pos="100000">
                  <a:schemeClr val="accent4">
                    <a:lumMod val="5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178863" y="-1914166"/>
              <a:ext cx="925475" cy="925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800" b="1" dirty="0">
                  <a:solidFill>
                    <a:prstClr val="black"/>
                  </a:solidFill>
                </a:rPr>
                <a:t>I</a:t>
              </a:r>
              <a:endParaRPr lang="en-CA" b="1" dirty="0">
                <a:solidFill>
                  <a:prstClr val="black"/>
                </a:solidFill>
              </a:endParaRPr>
            </a:p>
          </p:txBody>
        </p:sp>
        <p:sp>
          <p:nvSpPr>
            <p:cNvPr id="15" name="Oval 14"/>
            <p:cNvSpPr/>
            <p:nvPr/>
          </p:nvSpPr>
          <p:spPr>
            <a:xfrm>
              <a:off x="2248398" y="-1838826"/>
              <a:ext cx="786404" cy="774795"/>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grpSp>
        <p:nvGrpSpPr>
          <p:cNvPr id="16" name="Group 15"/>
          <p:cNvGrpSpPr/>
          <p:nvPr/>
        </p:nvGrpSpPr>
        <p:grpSpPr>
          <a:xfrm>
            <a:off x="2316758" y="400822"/>
            <a:ext cx="1306286" cy="1306286"/>
            <a:chOff x="1988457" y="-2104572"/>
            <a:chExt cx="1306286" cy="1306286"/>
          </a:xfrm>
          <a:effectLst>
            <a:outerShdw blurRad="50800" dist="38100" dir="8100000" algn="tr" rotWithShape="0">
              <a:prstClr val="black">
                <a:alpha val="40000"/>
              </a:prstClr>
            </a:outerShdw>
          </a:effectLst>
        </p:grpSpPr>
        <p:sp>
          <p:nvSpPr>
            <p:cNvPr id="17" name="Oval 16"/>
            <p:cNvSpPr/>
            <p:nvPr/>
          </p:nvSpPr>
          <p:spPr>
            <a:xfrm>
              <a:off x="1988457" y="-2104572"/>
              <a:ext cx="1306286" cy="1306286"/>
            </a:xfrm>
            <a:prstGeom prst="ellipse">
              <a:avLst/>
            </a:prstGeom>
            <a:gradFill flip="none" rotWithShape="1">
              <a:gsLst>
                <a:gs pos="31000">
                  <a:schemeClr val="accent1">
                    <a:lumMod val="40000"/>
                    <a:lumOff val="60000"/>
                  </a:schemeClr>
                </a:gs>
                <a:gs pos="56000">
                  <a:schemeClr val="accent1">
                    <a:lumMod val="60000"/>
                    <a:lumOff val="40000"/>
                  </a:schemeClr>
                </a:gs>
                <a:gs pos="83000">
                  <a:schemeClr val="accent1">
                    <a:lumMod val="75000"/>
                  </a:schemeClr>
                </a:gs>
                <a:gs pos="100000">
                  <a:schemeClr val="accent1">
                    <a:lumMod val="5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Oval 17"/>
            <p:cNvSpPr/>
            <p:nvPr/>
          </p:nvSpPr>
          <p:spPr>
            <a:xfrm>
              <a:off x="2178863" y="-1914166"/>
              <a:ext cx="925475" cy="925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800" b="1" dirty="0">
                  <a:solidFill>
                    <a:prstClr val="black"/>
                  </a:solidFill>
                </a:rPr>
                <a:t>N</a:t>
              </a:r>
              <a:endParaRPr lang="en-CA" b="1" dirty="0">
                <a:solidFill>
                  <a:prstClr val="black"/>
                </a:solidFill>
              </a:endParaRPr>
            </a:p>
          </p:txBody>
        </p:sp>
        <p:sp>
          <p:nvSpPr>
            <p:cNvPr id="19" name="Oval 18"/>
            <p:cNvSpPr/>
            <p:nvPr/>
          </p:nvSpPr>
          <p:spPr>
            <a:xfrm>
              <a:off x="2248398" y="-1838826"/>
              <a:ext cx="786404" cy="77479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grpSp>
        <p:nvGrpSpPr>
          <p:cNvPr id="20" name="Group 19"/>
          <p:cNvGrpSpPr/>
          <p:nvPr/>
        </p:nvGrpSpPr>
        <p:grpSpPr>
          <a:xfrm>
            <a:off x="3364767" y="390964"/>
            <a:ext cx="1306286" cy="1306286"/>
            <a:chOff x="1988457" y="-2104572"/>
            <a:chExt cx="1306286" cy="1306286"/>
          </a:xfrm>
          <a:effectLst>
            <a:outerShdw blurRad="50800" dist="38100" dir="8100000" algn="tr" rotWithShape="0">
              <a:prstClr val="black">
                <a:alpha val="40000"/>
              </a:prstClr>
            </a:outerShdw>
          </a:effectLst>
        </p:grpSpPr>
        <p:sp>
          <p:nvSpPr>
            <p:cNvPr id="21" name="Oval 20"/>
            <p:cNvSpPr/>
            <p:nvPr/>
          </p:nvSpPr>
          <p:spPr>
            <a:xfrm>
              <a:off x="1988457" y="-2104572"/>
              <a:ext cx="1306286" cy="1306286"/>
            </a:xfrm>
            <a:prstGeom prst="ellipse">
              <a:avLst/>
            </a:prstGeom>
            <a:gradFill flip="none" rotWithShape="1">
              <a:gsLst>
                <a:gs pos="31000">
                  <a:srgbClr val="C9A6E4"/>
                </a:gs>
                <a:gs pos="56000">
                  <a:srgbClr val="9A57CD"/>
                </a:gs>
                <a:gs pos="79000">
                  <a:srgbClr val="7030A0"/>
                </a:gs>
                <a:gs pos="100000">
                  <a:srgbClr val="7030A0"/>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Oval 21"/>
            <p:cNvSpPr/>
            <p:nvPr/>
          </p:nvSpPr>
          <p:spPr>
            <a:xfrm>
              <a:off x="2178863" y="-1914166"/>
              <a:ext cx="925475" cy="925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800" b="1" dirty="0">
                  <a:solidFill>
                    <a:prstClr val="black"/>
                  </a:solidFill>
                </a:rPr>
                <a:t>G</a:t>
              </a:r>
              <a:endParaRPr lang="en-CA" b="1" dirty="0">
                <a:solidFill>
                  <a:prstClr val="black"/>
                </a:solidFill>
              </a:endParaRPr>
            </a:p>
          </p:txBody>
        </p:sp>
        <p:sp>
          <p:nvSpPr>
            <p:cNvPr id="23" name="Oval 22"/>
            <p:cNvSpPr/>
            <p:nvPr/>
          </p:nvSpPr>
          <p:spPr>
            <a:xfrm>
              <a:off x="2248398" y="-1838826"/>
              <a:ext cx="786404" cy="774795"/>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grpSp>
        <p:nvGrpSpPr>
          <p:cNvPr id="24" name="Group 23"/>
          <p:cNvGrpSpPr/>
          <p:nvPr/>
        </p:nvGrpSpPr>
        <p:grpSpPr>
          <a:xfrm>
            <a:off x="4412775" y="404108"/>
            <a:ext cx="1306286" cy="1306286"/>
            <a:chOff x="1988457" y="-2104572"/>
            <a:chExt cx="1306286" cy="1306286"/>
          </a:xfrm>
          <a:effectLst>
            <a:outerShdw blurRad="50800" dist="38100" dir="8100000" algn="tr" rotWithShape="0">
              <a:prstClr val="black">
                <a:alpha val="40000"/>
              </a:prstClr>
            </a:outerShdw>
          </a:effectLst>
        </p:grpSpPr>
        <p:sp>
          <p:nvSpPr>
            <p:cNvPr id="25" name="Oval 24"/>
            <p:cNvSpPr/>
            <p:nvPr/>
          </p:nvSpPr>
          <p:spPr>
            <a:xfrm>
              <a:off x="1988457" y="-2104572"/>
              <a:ext cx="1306286" cy="1306286"/>
            </a:xfrm>
            <a:prstGeom prst="ellipse">
              <a:avLst/>
            </a:prstGeom>
            <a:gradFill flip="none" rotWithShape="1">
              <a:gsLst>
                <a:gs pos="31000">
                  <a:srgbClr val="99FD67"/>
                </a:gs>
                <a:gs pos="57000">
                  <a:srgbClr val="3DB103"/>
                </a:gs>
                <a:gs pos="79000">
                  <a:srgbClr val="297802"/>
                </a:gs>
                <a:gs pos="100000">
                  <a:srgbClr val="29780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Oval 25"/>
            <p:cNvSpPr/>
            <p:nvPr/>
          </p:nvSpPr>
          <p:spPr>
            <a:xfrm>
              <a:off x="2178863" y="-1914166"/>
              <a:ext cx="925475" cy="925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800" b="1" dirty="0">
                  <a:solidFill>
                    <a:prstClr val="black"/>
                  </a:solidFill>
                </a:rPr>
                <a:t>O</a:t>
              </a:r>
              <a:endParaRPr lang="en-CA" b="1" dirty="0">
                <a:solidFill>
                  <a:prstClr val="black"/>
                </a:solidFill>
              </a:endParaRPr>
            </a:p>
          </p:txBody>
        </p:sp>
        <p:sp>
          <p:nvSpPr>
            <p:cNvPr id="27" name="Oval 26"/>
            <p:cNvSpPr/>
            <p:nvPr/>
          </p:nvSpPr>
          <p:spPr>
            <a:xfrm>
              <a:off x="2248398" y="-1838826"/>
              <a:ext cx="786404" cy="774795"/>
            </a:xfrm>
            <a:prstGeom prst="ellipse">
              <a:avLst/>
            </a:prstGeom>
            <a:noFill/>
            <a:ln w="57150">
              <a:solidFill>
                <a:srgbClr val="3DB1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sp>
        <p:nvSpPr>
          <p:cNvPr id="2" name="TextBox 1"/>
          <p:cNvSpPr txBox="1"/>
          <p:nvPr/>
        </p:nvSpPr>
        <p:spPr>
          <a:xfrm>
            <a:off x="8235331" y="1000125"/>
            <a:ext cx="3797835" cy="3477875"/>
          </a:xfrm>
          <a:prstGeom prst="rect">
            <a:avLst/>
          </a:prstGeom>
          <a:noFill/>
        </p:spPr>
        <p:txBody>
          <a:bodyPr wrap="none" rtlCol="0">
            <a:spAutoFit/>
          </a:bodyPr>
          <a:lstStyle/>
          <a:p>
            <a:r>
              <a:rPr lang="en-CA" sz="22000" b="1" dirty="0" smtClean="0">
                <a:solidFill>
                  <a:schemeClr val="accent4">
                    <a:lumMod val="75000"/>
                  </a:schemeClr>
                </a:solidFill>
              </a:rPr>
              <a:t>5.5</a:t>
            </a:r>
          </a:p>
        </p:txBody>
      </p:sp>
      <p:sp>
        <p:nvSpPr>
          <p:cNvPr id="28" name="TextBox 27"/>
          <p:cNvSpPr txBox="1"/>
          <p:nvPr/>
        </p:nvSpPr>
        <p:spPr>
          <a:xfrm>
            <a:off x="7789703" y="1602670"/>
            <a:ext cx="747320" cy="1446550"/>
          </a:xfrm>
          <a:prstGeom prst="rect">
            <a:avLst/>
          </a:prstGeom>
          <a:noFill/>
        </p:spPr>
        <p:txBody>
          <a:bodyPr wrap="none" rtlCol="0">
            <a:spAutoFit/>
          </a:bodyPr>
          <a:lstStyle/>
          <a:p>
            <a:r>
              <a:rPr lang="en-CA" sz="8800" b="1" dirty="0" smtClean="0">
                <a:solidFill>
                  <a:schemeClr val="accent4">
                    <a:lumMod val="75000"/>
                  </a:schemeClr>
                </a:solidFill>
              </a:rPr>
              <a:t>+</a:t>
            </a:r>
            <a:endParaRPr lang="en-CA" sz="8800" b="1" dirty="0">
              <a:solidFill>
                <a:schemeClr val="accent4">
                  <a:lumMod val="75000"/>
                </a:schemeClr>
              </a:solidFill>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4" y="1697250"/>
            <a:ext cx="3453563" cy="3453563"/>
          </a:xfrm>
          <a:prstGeom prst="rect">
            <a:avLst/>
          </a:prstGeom>
        </p:spPr>
      </p:pic>
      <p:sp>
        <p:nvSpPr>
          <p:cNvPr id="3" name="Rectangle 2"/>
          <p:cNvSpPr/>
          <p:nvPr/>
        </p:nvSpPr>
        <p:spPr>
          <a:xfrm>
            <a:off x="8413371" y="3663449"/>
            <a:ext cx="1792478" cy="830997"/>
          </a:xfrm>
          <a:prstGeom prst="rect">
            <a:avLst/>
          </a:prstGeom>
        </p:spPr>
        <p:txBody>
          <a:bodyPr wrap="none">
            <a:spAutoFit/>
          </a:bodyPr>
          <a:lstStyle/>
          <a:p>
            <a:r>
              <a:rPr lang="en-CA" sz="4800" b="1" dirty="0">
                <a:solidFill>
                  <a:schemeClr val="accent4">
                    <a:lumMod val="75000"/>
                  </a:schemeClr>
                </a:solidFill>
              </a:rPr>
              <a:t>Billion</a:t>
            </a:r>
            <a:endParaRPr lang="en-CA" sz="4800" dirty="0">
              <a:solidFill>
                <a:schemeClr val="accent4">
                  <a:lumMod val="75000"/>
                </a:schemeClr>
              </a:solidFill>
            </a:endParaRPr>
          </a:p>
        </p:txBody>
      </p:sp>
      <p:sp>
        <p:nvSpPr>
          <p:cNvPr id="32" name="Rectangle 31"/>
          <p:cNvSpPr/>
          <p:nvPr/>
        </p:nvSpPr>
        <p:spPr>
          <a:xfrm>
            <a:off x="480681" y="5134451"/>
            <a:ext cx="4229556" cy="1723549"/>
          </a:xfrm>
          <a:prstGeom prst="rect">
            <a:avLst/>
          </a:prstGeom>
        </p:spPr>
        <p:txBody>
          <a:bodyPr wrap="square">
            <a:spAutoFit/>
          </a:bodyPr>
          <a:lstStyle/>
          <a:p>
            <a:r>
              <a:rPr lang="en-CA" sz="6600" b="1" dirty="0" smtClean="0">
                <a:solidFill>
                  <a:schemeClr val="accent4">
                    <a:lumMod val="75000"/>
                  </a:schemeClr>
                </a:solidFill>
              </a:rPr>
              <a:t>12.4% </a:t>
            </a:r>
          </a:p>
          <a:p>
            <a:r>
              <a:rPr lang="en-CA" sz="3600" b="1" dirty="0" smtClean="0">
                <a:solidFill>
                  <a:schemeClr val="accent4">
                    <a:lumMod val="75000"/>
                  </a:schemeClr>
                </a:solidFill>
              </a:rPr>
              <a:t>Total instant sales</a:t>
            </a:r>
            <a:endParaRPr lang="en-CA" sz="3600" dirty="0">
              <a:solidFill>
                <a:schemeClr val="accent4">
                  <a:lumMod val="75000"/>
                </a:schemeClr>
              </a:solidFill>
            </a:endParaRPr>
          </a:p>
        </p:txBody>
      </p:sp>
    </p:spTree>
    <p:extLst>
      <p:ext uri="{BB962C8B-B14F-4D97-AF65-F5344CB8AC3E}">
        <p14:creationId xmlns:p14="http://schemas.microsoft.com/office/powerpoint/2010/main" val="386988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2789"/>
            <a:ext cx="12249150" cy="8166100"/>
          </a:xfrm>
          <a:prstGeom prst="rect">
            <a:avLst/>
          </a:prstGeom>
        </p:spPr>
      </p:pic>
    </p:spTree>
    <p:extLst>
      <p:ext uri="{BB962C8B-B14F-4D97-AF65-F5344CB8AC3E}">
        <p14:creationId xmlns:p14="http://schemas.microsoft.com/office/powerpoint/2010/main" val="70738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578" y="-151848"/>
            <a:ext cx="8806372" cy="8044070"/>
          </a:xfrm>
          <a:prstGeom prst="rect">
            <a:avLst/>
          </a:prstGeom>
        </p:spPr>
      </p:pic>
      <p:sp>
        <p:nvSpPr>
          <p:cNvPr id="5" name="TextBox 4"/>
          <p:cNvSpPr txBox="1"/>
          <p:nvPr/>
        </p:nvSpPr>
        <p:spPr>
          <a:xfrm>
            <a:off x="697874" y="1340007"/>
            <a:ext cx="2936383" cy="3785652"/>
          </a:xfrm>
          <a:prstGeom prst="rect">
            <a:avLst/>
          </a:prstGeom>
          <a:noFill/>
        </p:spPr>
        <p:txBody>
          <a:bodyPr wrap="square" rtlCol="0">
            <a:spAutoFit/>
          </a:bodyPr>
          <a:lstStyle/>
          <a:p>
            <a:r>
              <a:rPr lang="en-CA" sz="6600" b="1" dirty="0" smtClean="0">
                <a:solidFill>
                  <a:srgbClr val="FF0000"/>
                </a:solidFill>
              </a:rPr>
              <a:t>Profits</a:t>
            </a:r>
            <a:r>
              <a:rPr lang="en-CA" sz="6600" dirty="0" smtClean="0">
                <a:solidFill>
                  <a:schemeClr val="accent6">
                    <a:lumMod val="75000"/>
                  </a:schemeClr>
                </a:solidFill>
              </a:rPr>
              <a:t> </a:t>
            </a:r>
            <a:r>
              <a:rPr lang="en-CA" sz="5400" dirty="0" smtClean="0">
                <a:solidFill>
                  <a:schemeClr val="accent6">
                    <a:lumMod val="75000"/>
                  </a:schemeClr>
                </a:solidFill>
              </a:rPr>
              <a:t>are</a:t>
            </a:r>
            <a:r>
              <a:rPr lang="en-CA" sz="5400" dirty="0" smtClean="0">
                <a:solidFill>
                  <a:srgbClr val="FF0000"/>
                </a:solidFill>
              </a:rPr>
              <a:t> </a:t>
            </a:r>
            <a:r>
              <a:rPr lang="en-CA" sz="6600" b="1" dirty="0" smtClean="0">
                <a:solidFill>
                  <a:srgbClr val="FF0000"/>
                </a:solidFill>
              </a:rPr>
              <a:t>core</a:t>
            </a:r>
            <a:r>
              <a:rPr lang="en-CA" sz="5400" dirty="0" smtClean="0">
                <a:solidFill>
                  <a:srgbClr val="FF0000"/>
                </a:solidFill>
              </a:rPr>
              <a:t> </a:t>
            </a:r>
            <a:r>
              <a:rPr lang="en-CA" sz="5400" dirty="0" smtClean="0">
                <a:solidFill>
                  <a:schemeClr val="accent6">
                    <a:lumMod val="75000"/>
                  </a:schemeClr>
                </a:solidFill>
              </a:rPr>
              <a:t>to any business.  </a:t>
            </a:r>
            <a:endParaRPr lang="en-CA" sz="5400" dirty="0">
              <a:solidFill>
                <a:schemeClr val="accent6">
                  <a:lumMod val="75000"/>
                </a:schemeClr>
              </a:solidFill>
            </a:endParaRPr>
          </a:p>
        </p:txBody>
      </p:sp>
    </p:spTree>
    <p:extLst>
      <p:ext uri="{BB962C8B-B14F-4D97-AF65-F5344CB8AC3E}">
        <p14:creationId xmlns:p14="http://schemas.microsoft.com/office/powerpoint/2010/main" val="60147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5500"/>
            <a:ext cx="12192000" cy="8128000"/>
          </a:xfrm>
          <a:prstGeom prst="rect">
            <a:avLst/>
          </a:prstGeom>
        </p:spPr>
      </p:pic>
      <p:sp>
        <p:nvSpPr>
          <p:cNvPr id="3" name="TextBox 2"/>
          <p:cNvSpPr txBox="1"/>
          <p:nvPr/>
        </p:nvSpPr>
        <p:spPr>
          <a:xfrm>
            <a:off x="1060383" y="-136869"/>
            <a:ext cx="5461496" cy="1661993"/>
          </a:xfrm>
          <a:prstGeom prst="rect">
            <a:avLst/>
          </a:prstGeom>
          <a:noFill/>
        </p:spPr>
        <p:txBody>
          <a:bodyPr wrap="square" rtlCol="0">
            <a:spAutoFit/>
          </a:bodyPr>
          <a:lstStyle/>
          <a:p>
            <a:r>
              <a:rPr lang="en-CA" sz="3600" b="1" dirty="0" smtClean="0">
                <a:solidFill>
                  <a:schemeClr val="bg1"/>
                </a:solidFill>
              </a:rPr>
              <a:t>How to keep your core </a:t>
            </a:r>
            <a:r>
              <a:rPr lang="en-CA" sz="6600" b="1" dirty="0" smtClean="0">
                <a:solidFill>
                  <a:schemeClr val="bg1"/>
                </a:solidFill>
              </a:rPr>
              <a:t>strong?</a:t>
            </a:r>
          </a:p>
        </p:txBody>
      </p:sp>
    </p:spTree>
    <p:extLst>
      <p:ext uri="{BB962C8B-B14F-4D97-AF65-F5344CB8AC3E}">
        <p14:creationId xmlns:p14="http://schemas.microsoft.com/office/powerpoint/2010/main" val="308125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1404325"/>
            <a:ext cx="5992588" cy="399505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379" y="1406400"/>
            <a:ext cx="5167392" cy="3992984"/>
          </a:xfrm>
          <a:prstGeom prst="rect">
            <a:avLst/>
          </a:prstGeom>
          <a:ln>
            <a:noFill/>
          </a:ln>
          <a:effectLst/>
        </p:spPr>
      </p:pic>
      <p:sp>
        <p:nvSpPr>
          <p:cNvPr id="5" name="TextBox 4"/>
          <p:cNvSpPr txBox="1"/>
          <p:nvPr/>
        </p:nvSpPr>
        <p:spPr>
          <a:xfrm>
            <a:off x="-413653" y="3048949"/>
            <a:ext cx="12192000" cy="707886"/>
          </a:xfrm>
          <a:prstGeom prst="rect">
            <a:avLst/>
          </a:prstGeom>
          <a:noFill/>
        </p:spPr>
        <p:txBody>
          <a:bodyPr wrap="square" rtlCol="0">
            <a:spAutoFit/>
          </a:bodyPr>
          <a:lstStyle/>
          <a:p>
            <a:pPr algn="ctr"/>
            <a:r>
              <a:rPr lang="en-CA" sz="4000" b="1" dirty="0" smtClean="0">
                <a:latin typeface="Century Gothic" panose="020B0502020202020204" pitchFamily="34" charset="0"/>
              </a:rPr>
              <a:t>=</a:t>
            </a:r>
            <a:endParaRPr lang="en-CA" sz="4000" b="1" dirty="0">
              <a:latin typeface="Century Gothic" panose="020B0502020202020204" pitchFamily="34" charset="0"/>
            </a:endParaRPr>
          </a:p>
        </p:txBody>
      </p:sp>
      <p:sp>
        <p:nvSpPr>
          <p:cNvPr id="7" name="TextBox 6"/>
          <p:cNvSpPr txBox="1"/>
          <p:nvPr/>
        </p:nvSpPr>
        <p:spPr>
          <a:xfrm>
            <a:off x="188379" y="1673"/>
            <a:ext cx="12127446" cy="646331"/>
          </a:xfrm>
          <a:prstGeom prst="rect">
            <a:avLst/>
          </a:prstGeom>
          <a:noFill/>
        </p:spPr>
        <p:txBody>
          <a:bodyPr wrap="square" rtlCol="0">
            <a:spAutoFit/>
          </a:bodyPr>
          <a:lstStyle/>
          <a:p>
            <a:r>
              <a:rPr lang="en-CA" sz="3600" b="1" dirty="0" smtClean="0">
                <a:solidFill>
                  <a:srgbClr val="FF0000"/>
                </a:solidFill>
              </a:rPr>
              <a:t>1. Exercise</a:t>
            </a:r>
            <a:endParaRPr lang="en-CA" sz="3600" b="1" dirty="0">
              <a:solidFill>
                <a:srgbClr val="FF0000"/>
              </a:solidFill>
            </a:endParaRPr>
          </a:p>
        </p:txBody>
      </p:sp>
      <p:sp>
        <p:nvSpPr>
          <p:cNvPr id="2" name="Rectangle 1"/>
          <p:cNvSpPr/>
          <p:nvPr/>
        </p:nvSpPr>
        <p:spPr>
          <a:xfrm>
            <a:off x="6095999" y="5731754"/>
            <a:ext cx="4509568" cy="646331"/>
          </a:xfrm>
          <a:prstGeom prst="rect">
            <a:avLst/>
          </a:prstGeom>
        </p:spPr>
        <p:txBody>
          <a:bodyPr wrap="none">
            <a:spAutoFit/>
          </a:bodyPr>
          <a:lstStyle/>
          <a:p>
            <a:r>
              <a:rPr lang="en-CA" sz="3600" b="1" dirty="0" smtClean="0">
                <a:solidFill>
                  <a:srgbClr val="FF0000"/>
                </a:solidFill>
              </a:rPr>
              <a:t>3</a:t>
            </a:r>
            <a:r>
              <a:rPr lang="en-CA" sz="3600" b="1" dirty="0">
                <a:solidFill>
                  <a:srgbClr val="FF0000"/>
                </a:solidFill>
              </a:rPr>
              <a:t>. </a:t>
            </a:r>
            <a:r>
              <a:rPr lang="en-CA" sz="3600" b="1" dirty="0" smtClean="0">
                <a:solidFill>
                  <a:srgbClr val="FF0000"/>
                </a:solidFill>
              </a:rPr>
              <a:t>Engage with people </a:t>
            </a:r>
            <a:endParaRPr lang="en-CA" sz="3600" dirty="0"/>
          </a:p>
        </p:txBody>
      </p:sp>
      <p:sp>
        <p:nvSpPr>
          <p:cNvPr id="6" name="Rectangle 5"/>
          <p:cNvSpPr/>
          <p:nvPr/>
        </p:nvSpPr>
        <p:spPr>
          <a:xfrm>
            <a:off x="2663319" y="591809"/>
            <a:ext cx="4714817" cy="646331"/>
          </a:xfrm>
          <a:prstGeom prst="rect">
            <a:avLst/>
          </a:prstGeom>
        </p:spPr>
        <p:txBody>
          <a:bodyPr wrap="none">
            <a:spAutoFit/>
          </a:bodyPr>
          <a:lstStyle/>
          <a:p>
            <a:r>
              <a:rPr lang="en-CA" sz="3600" b="1" dirty="0">
                <a:solidFill>
                  <a:srgbClr val="FF0000"/>
                </a:solidFill>
              </a:rPr>
              <a:t>2. Evolve core products </a:t>
            </a:r>
            <a:endParaRPr lang="en-CA" sz="3600" dirty="0"/>
          </a:p>
        </p:txBody>
      </p:sp>
    </p:spTree>
    <p:extLst>
      <p:ext uri="{BB962C8B-B14F-4D97-AF65-F5344CB8AC3E}">
        <p14:creationId xmlns:p14="http://schemas.microsoft.com/office/powerpoint/2010/main" val="57089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32129" y="1817229"/>
            <a:ext cx="15804808" cy="3345018"/>
            <a:chOff x="-1971040" y="1653702"/>
            <a:chExt cx="15804808" cy="3345018"/>
          </a:xfrm>
        </p:grpSpPr>
        <p:grpSp>
          <p:nvGrpSpPr>
            <p:cNvPr id="24" name="Group 23"/>
            <p:cNvGrpSpPr/>
            <p:nvPr/>
          </p:nvGrpSpPr>
          <p:grpSpPr>
            <a:xfrm>
              <a:off x="-1971040" y="1653702"/>
              <a:ext cx="14271124" cy="3345018"/>
              <a:chOff x="0" y="1653703"/>
              <a:chExt cx="13103182" cy="2490280"/>
            </a:xfrm>
          </p:grpSpPr>
          <p:pic>
            <p:nvPicPr>
              <p:cNvPr id="3074" name="Picture 2" descr="http://longview.longview.netdna-cdn.com/wp-content/uploads/EnterpriseDigitalStrategy21.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47290"/>
              <a:stretch/>
            </p:blipFill>
            <p:spPr bwMode="auto">
              <a:xfrm>
                <a:off x="0" y="1653703"/>
                <a:ext cx="10018820" cy="24902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longview.longview.netdna-cdn.com/wp-content/uploads/EnterpriseDigitalStrategy21.jpg"/>
              <p:cNvPicPr>
                <a:picLocks noChangeAspect="1" noChangeArrowheads="1"/>
              </p:cNvPicPr>
              <p:nvPr/>
            </p:nvPicPr>
            <p:blipFill rotWithShape="1">
              <a:blip r:embed="rId3">
                <a:extLst>
                  <a:ext uri="{28A0092B-C50C-407E-A947-70E740481C1C}">
                    <a14:useLocalDpi xmlns:a14="http://schemas.microsoft.com/office/drawing/2010/main" val="0"/>
                  </a:ext>
                </a:extLst>
              </a:blip>
              <a:srcRect l="57910" t="-1" b="47290"/>
              <a:stretch/>
            </p:blipFill>
            <p:spPr bwMode="auto">
              <a:xfrm>
                <a:off x="8293396" y="1653703"/>
                <a:ext cx="4809786" cy="249028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itle 3"/>
            <p:cNvSpPr txBox="1">
              <a:spLocks/>
            </p:cNvSpPr>
            <p:nvPr/>
          </p:nvSpPr>
          <p:spPr>
            <a:xfrm>
              <a:off x="2783404" y="2121897"/>
              <a:ext cx="11050364" cy="13715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8000" dirty="0" smtClean="0">
                  <a:solidFill>
                    <a:schemeClr val="bg1"/>
                  </a:solidFill>
                  <a:latin typeface="Century Gothic" panose="020B0502020202020204" pitchFamily="34" charset="0"/>
                </a:rPr>
                <a:t>the</a:t>
              </a:r>
            </a:p>
            <a:p>
              <a:pPr algn="ctr"/>
              <a:r>
                <a:rPr lang="en-CA" sz="8000" b="1" dirty="0" smtClean="0">
                  <a:solidFill>
                    <a:schemeClr val="bg1"/>
                  </a:solidFill>
                  <a:latin typeface="Century Gothic" panose="020B0502020202020204" pitchFamily="34" charset="0"/>
                </a:rPr>
                <a:t>space between</a:t>
              </a:r>
              <a:endParaRPr lang="en-CA" sz="8000" b="1" dirty="0">
                <a:solidFill>
                  <a:schemeClr val="bg1"/>
                </a:solidFill>
                <a:latin typeface="Century Gothic" panose="020B0502020202020204" pitchFamily="34" charset="0"/>
              </a:endParaRPr>
            </a:p>
          </p:txBody>
        </p:sp>
      </p:grpSp>
      <p:sp>
        <p:nvSpPr>
          <p:cNvPr id="12" name="Rectangle 11"/>
          <p:cNvSpPr/>
          <p:nvPr/>
        </p:nvSpPr>
        <p:spPr>
          <a:xfrm>
            <a:off x="9730154" y="6090389"/>
            <a:ext cx="2461846" cy="715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602206" y="147431"/>
            <a:ext cx="3891064" cy="817121"/>
          </a:xfrm>
          <a:prstGeom prst="roundRect">
            <a:avLst/>
          </a:prstGeom>
          <a:solidFill>
            <a:srgbClr val="ADDC38"/>
          </a:solidFill>
          <a:ln w="38100">
            <a:solidFill>
              <a:srgbClr val="1134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195115" y="964552"/>
            <a:ext cx="0" cy="1019556"/>
          </a:xfrm>
          <a:prstGeom prst="line">
            <a:avLst/>
          </a:prstGeom>
          <a:ln w="57150">
            <a:solidFill>
              <a:srgbClr val="11344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076" y="207288"/>
            <a:ext cx="2043032" cy="726570"/>
          </a:xfrm>
          <a:prstGeom prst="rect">
            <a:avLst/>
          </a:prstGeom>
        </p:spPr>
      </p:pic>
      <p:sp>
        <p:nvSpPr>
          <p:cNvPr id="21" name="Title 3"/>
          <p:cNvSpPr txBox="1">
            <a:spLocks/>
          </p:cNvSpPr>
          <p:nvPr/>
        </p:nvSpPr>
        <p:spPr>
          <a:xfrm>
            <a:off x="3449006" y="260189"/>
            <a:ext cx="4243208" cy="9198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smtClean="0">
                <a:solidFill>
                  <a:schemeClr val="bg1"/>
                </a:solidFill>
                <a:latin typeface="Century Gothic" panose="020B0502020202020204" pitchFamily="34" charset="0"/>
              </a:rPr>
              <a:t>loyalty</a:t>
            </a:r>
            <a:endParaRPr lang="en-CA" sz="4000" b="1" dirty="0">
              <a:solidFill>
                <a:schemeClr val="bg1"/>
              </a:solidFill>
              <a:latin typeface="Century Gothic" panose="020B0502020202020204" pitchFamily="34" charset="0"/>
            </a:endParaRPr>
          </a:p>
        </p:txBody>
      </p:sp>
      <p:sp>
        <p:nvSpPr>
          <p:cNvPr id="22" name="Rounded Rectangle 21"/>
          <p:cNvSpPr/>
          <p:nvPr/>
        </p:nvSpPr>
        <p:spPr>
          <a:xfrm>
            <a:off x="8051260" y="634441"/>
            <a:ext cx="3891064" cy="817121"/>
          </a:xfrm>
          <a:prstGeom prst="roundRect">
            <a:avLst/>
          </a:prstGeom>
          <a:solidFill>
            <a:srgbClr val="FFC82F"/>
          </a:solidFill>
          <a:ln w="38100">
            <a:solidFill>
              <a:srgbClr val="1134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8634920" y="1451562"/>
            <a:ext cx="0" cy="1019556"/>
          </a:xfrm>
          <a:prstGeom prst="line">
            <a:avLst/>
          </a:prstGeom>
          <a:ln w="57150">
            <a:solidFill>
              <a:srgbClr val="11344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Title 3"/>
          <p:cNvSpPr txBox="1">
            <a:spLocks/>
          </p:cNvSpPr>
          <p:nvPr/>
        </p:nvSpPr>
        <p:spPr>
          <a:xfrm>
            <a:off x="8308587" y="753408"/>
            <a:ext cx="4243208" cy="9198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smtClean="0">
                <a:solidFill>
                  <a:schemeClr val="bg1"/>
                </a:solidFill>
                <a:latin typeface="Century Gothic" panose="020B0502020202020204" pitchFamily="34" charset="0"/>
              </a:rPr>
              <a:t>2</a:t>
            </a:r>
            <a:r>
              <a:rPr lang="en-CA" sz="4000" b="1" baseline="30000" dirty="0" smtClean="0">
                <a:solidFill>
                  <a:schemeClr val="bg1"/>
                </a:solidFill>
                <a:latin typeface="Century Gothic" panose="020B0502020202020204" pitchFamily="34" charset="0"/>
              </a:rPr>
              <a:t>nd</a:t>
            </a:r>
            <a:r>
              <a:rPr lang="en-CA" sz="4000" b="1" dirty="0" smtClean="0">
                <a:solidFill>
                  <a:schemeClr val="bg1"/>
                </a:solidFill>
                <a:latin typeface="Century Gothic" panose="020B0502020202020204" pitchFamily="34" charset="0"/>
              </a:rPr>
              <a:t> chance</a:t>
            </a:r>
            <a:endParaRPr lang="en-CA" sz="4000" b="1" dirty="0">
              <a:solidFill>
                <a:schemeClr val="bg1"/>
              </a:solidFill>
              <a:latin typeface="Century Gothic" panose="020B0502020202020204" pitchFamily="34" charset="0"/>
            </a:endParaRPr>
          </a:p>
        </p:txBody>
      </p:sp>
      <p:pic>
        <p:nvPicPr>
          <p:cNvPr id="4098" name="Picture 2" descr="https://www.2ndchanceplay.com/VT/2ndchance/images/starbur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183" y="162012"/>
            <a:ext cx="1378808" cy="13876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6"/>
          <a:srcRect l="22044" t="6480" r="17235" b="40345"/>
          <a:stretch/>
        </p:blipFill>
        <p:spPr>
          <a:xfrm>
            <a:off x="311385" y="5162247"/>
            <a:ext cx="1603118" cy="1442833"/>
          </a:xfrm>
          <a:prstGeom prst="rect">
            <a:avLst/>
          </a:prstGeom>
        </p:spPr>
      </p:pic>
      <p:sp>
        <p:nvSpPr>
          <p:cNvPr id="36" name="Rounded Rectangle 35"/>
          <p:cNvSpPr/>
          <p:nvPr/>
        </p:nvSpPr>
        <p:spPr>
          <a:xfrm>
            <a:off x="1503474" y="5681829"/>
            <a:ext cx="3891064" cy="817121"/>
          </a:xfrm>
          <a:prstGeom prst="roundRect">
            <a:avLst/>
          </a:prstGeom>
          <a:solidFill>
            <a:schemeClr val="bg1"/>
          </a:solidFill>
          <a:ln w="38100">
            <a:solidFill>
              <a:srgbClr val="1134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2015738" y="4656416"/>
            <a:ext cx="0" cy="1019556"/>
          </a:xfrm>
          <a:prstGeom prst="line">
            <a:avLst/>
          </a:prstGeom>
          <a:ln w="57150">
            <a:solidFill>
              <a:srgbClr val="11344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Title 3"/>
          <p:cNvSpPr txBox="1">
            <a:spLocks/>
          </p:cNvSpPr>
          <p:nvPr/>
        </p:nvSpPr>
        <p:spPr>
          <a:xfrm>
            <a:off x="1343822" y="5762761"/>
            <a:ext cx="4243208" cy="9198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smtClean="0">
                <a:solidFill>
                  <a:srgbClr val="113448"/>
                </a:solidFill>
                <a:latin typeface="Century Gothic" panose="020B0502020202020204" pitchFamily="34" charset="0"/>
              </a:rPr>
              <a:t>Apps</a:t>
            </a:r>
            <a:endParaRPr lang="en-CA" sz="4000" b="1" dirty="0">
              <a:solidFill>
                <a:srgbClr val="113448"/>
              </a:solidFill>
              <a:latin typeface="Century Gothic" panose="020B0502020202020204" pitchFamily="34" charset="0"/>
            </a:endParaRPr>
          </a:p>
        </p:txBody>
      </p:sp>
      <p:sp>
        <p:nvSpPr>
          <p:cNvPr id="39" name="Rounded Rectangle 38"/>
          <p:cNvSpPr/>
          <p:nvPr/>
        </p:nvSpPr>
        <p:spPr>
          <a:xfrm>
            <a:off x="7107064" y="5348916"/>
            <a:ext cx="3891064" cy="817121"/>
          </a:xfrm>
          <a:prstGeom prst="roundRect">
            <a:avLst/>
          </a:prstGeom>
          <a:solidFill>
            <a:srgbClr val="ACECF6"/>
          </a:solidFill>
          <a:ln w="38100">
            <a:solidFill>
              <a:srgbClr val="1134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7619328" y="4323503"/>
            <a:ext cx="0" cy="1019556"/>
          </a:xfrm>
          <a:prstGeom prst="line">
            <a:avLst/>
          </a:prstGeom>
          <a:ln w="57150">
            <a:solidFill>
              <a:srgbClr val="113448"/>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Title 3"/>
          <p:cNvSpPr txBox="1">
            <a:spLocks/>
          </p:cNvSpPr>
          <p:nvPr/>
        </p:nvSpPr>
        <p:spPr>
          <a:xfrm>
            <a:off x="6947412" y="5429848"/>
            <a:ext cx="4243208" cy="9198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b="1" dirty="0" err="1" smtClean="0">
                <a:solidFill>
                  <a:srgbClr val="113448"/>
                </a:solidFill>
                <a:latin typeface="Century Gothic" panose="020B0502020202020204" pitchFamily="34" charset="0"/>
              </a:rPr>
              <a:t>eSubscriptions</a:t>
            </a:r>
            <a:endParaRPr lang="en-CA" sz="4000" b="1" dirty="0">
              <a:solidFill>
                <a:srgbClr val="113448"/>
              </a:solidFill>
              <a:latin typeface="Century Gothic" panose="020B0502020202020204" pitchFamily="34" charset="0"/>
            </a:endParaRPr>
          </a:p>
        </p:txBody>
      </p:sp>
      <p:pic>
        <p:nvPicPr>
          <p:cNvPr id="4100" name="Picture 4" descr="https://www.bidsbypros.com/portal/wp-content/uploads/2012/09/post_request_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9294" y="5169442"/>
            <a:ext cx="1209848" cy="1209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41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28863" y="483087"/>
            <a:ext cx="7284730" cy="5463549"/>
          </a:xfrm>
          <a:prstGeom prst="rect">
            <a:avLst/>
          </a:prstGeom>
        </p:spPr>
      </p:pic>
      <p:sp>
        <p:nvSpPr>
          <p:cNvPr id="2" name="TextBox 1"/>
          <p:cNvSpPr txBox="1"/>
          <p:nvPr/>
        </p:nvSpPr>
        <p:spPr>
          <a:xfrm>
            <a:off x="428625" y="314325"/>
            <a:ext cx="871538" cy="5632311"/>
          </a:xfrm>
          <a:prstGeom prst="rect">
            <a:avLst/>
          </a:prstGeom>
          <a:noFill/>
        </p:spPr>
        <p:txBody>
          <a:bodyPr wrap="square" rtlCol="0">
            <a:spAutoFit/>
          </a:bodyPr>
          <a:lstStyle/>
          <a:p>
            <a:r>
              <a:rPr lang="en-CA" sz="7200" b="1" dirty="0" smtClean="0"/>
              <a:t>SPACE</a:t>
            </a:r>
            <a:endParaRPr lang="en-CA" sz="7200" b="1" dirty="0"/>
          </a:p>
        </p:txBody>
      </p:sp>
      <p:sp>
        <p:nvSpPr>
          <p:cNvPr id="3" name="TextBox 2"/>
          <p:cNvSpPr txBox="1"/>
          <p:nvPr/>
        </p:nvSpPr>
        <p:spPr>
          <a:xfrm>
            <a:off x="10987089" y="-190301"/>
            <a:ext cx="902458" cy="7201972"/>
          </a:xfrm>
          <a:prstGeom prst="rect">
            <a:avLst/>
          </a:prstGeom>
          <a:noFill/>
        </p:spPr>
        <p:txBody>
          <a:bodyPr wrap="square" rtlCol="0">
            <a:spAutoFit/>
          </a:bodyPr>
          <a:lstStyle/>
          <a:p>
            <a:r>
              <a:rPr lang="en-CA" sz="6600" b="1" dirty="0" smtClean="0"/>
              <a:t>BETWEEN</a:t>
            </a:r>
            <a:endParaRPr lang="en-CA" sz="6600" b="1" dirty="0"/>
          </a:p>
        </p:txBody>
      </p:sp>
    </p:spTree>
    <p:extLst>
      <p:ext uri="{BB962C8B-B14F-4D97-AF65-F5344CB8AC3E}">
        <p14:creationId xmlns:p14="http://schemas.microsoft.com/office/powerpoint/2010/main" val="94545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TotalTime>
  <Words>836</Words>
  <Application>Microsoft Office PowerPoint</Application>
  <PresentationFormat>Widescreen</PresentationFormat>
  <Paragraphs>145</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Malgun Gothic</vt:lpstr>
      <vt:lpstr>Arial</vt:lpstr>
      <vt:lpstr>Calibri</vt:lpstr>
      <vt:lpstr>Calibri Light</vt:lpstr>
      <vt:lpstr>Century Gothic</vt:lpstr>
      <vt:lpstr>Consolas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Pollard Banknote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 and Apps</dc:title>
  <dc:creator>Stephanie Christie</dc:creator>
  <cp:lastModifiedBy>bpeterson</cp:lastModifiedBy>
  <cp:revision>87</cp:revision>
  <dcterms:created xsi:type="dcterms:W3CDTF">2016-09-02T15:49:45Z</dcterms:created>
  <dcterms:modified xsi:type="dcterms:W3CDTF">2016-09-13T15:13:43Z</dcterms:modified>
</cp:coreProperties>
</file>