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86" r:id="rId3"/>
    <p:sldId id="258" r:id="rId4"/>
    <p:sldId id="262" r:id="rId5"/>
    <p:sldId id="287" r:id="rId6"/>
    <p:sldId id="260" r:id="rId7"/>
    <p:sldId id="261" r:id="rId8"/>
    <p:sldId id="267" r:id="rId9"/>
    <p:sldId id="263" r:id="rId10"/>
    <p:sldId id="275" r:id="rId11"/>
    <p:sldId id="278" r:id="rId12"/>
    <p:sldId id="285"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79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75" autoAdjust="0"/>
  </p:normalViewPr>
  <p:slideViewPr>
    <p:cSldViewPr>
      <p:cViewPr varScale="1">
        <p:scale>
          <a:sx n="75" d="100"/>
          <a:sy n="75" d="100"/>
        </p:scale>
        <p:origin x="-2064"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interSettings" Target="printerSettings/printerSettings1.bin"/><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rianJ\Desktop\SmartTech%202015\Smart%20Tech%20Data.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BrianJ\Desktop\SmartTech%202015\Smart%20Tech%20Da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rianJ\Desktop\SmartTech%202015\Smart%20Tech%20Da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BrianJ\Desktop\SmartTech%202015\Smart%20Tech%20Data.xlsx" TargetMode="External"/><Relationship Id="rId2"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0" dirty="0">
                <a:solidFill>
                  <a:srgbClr val="7F7F7F"/>
                </a:solidFill>
                <a:latin typeface="Avenir Light"/>
                <a:cs typeface="Avenir Light"/>
              </a:rPr>
              <a:t>Instant v. Draw Games Sales Growth </a:t>
            </a:r>
          </a:p>
          <a:p>
            <a:pPr>
              <a:defRPr/>
            </a:pPr>
            <a:r>
              <a:rPr lang="en-US" b="0" dirty="0">
                <a:solidFill>
                  <a:srgbClr val="7F7F7F"/>
                </a:solidFill>
                <a:latin typeface="Avenir Light"/>
                <a:cs typeface="Avenir Light"/>
              </a:rPr>
              <a:t>and Instants as a Percentage of </a:t>
            </a:r>
            <a:r>
              <a:rPr lang="en-US" b="0" dirty="0" smtClean="0">
                <a:solidFill>
                  <a:srgbClr val="7F7F7F"/>
                </a:solidFill>
                <a:latin typeface="Avenir Light"/>
                <a:cs typeface="Avenir Light"/>
              </a:rPr>
              <a:t>Total Sales</a:t>
            </a:r>
            <a:endParaRPr lang="en-US" b="0" dirty="0">
              <a:solidFill>
                <a:srgbClr val="7F7F7F"/>
              </a:solidFill>
              <a:latin typeface="Avenir Light"/>
              <a:cs typeface="Avenir Light"/>
            </a:endParaRPr>
          </a:p>
        </c:rich>
      </c:tx>
      <c:layout>
        <c:manualLayout>
          <c:xMode val="edge"/>
          <c:yMode val="edge"/>
          <c:x val="0.235535098553857"/>
          <c:y val="0.0155339774157985"/>
        </c:manualLayout>
      </c:layout>
      <c:overlay val="1"/>
    </c:title>
    <c:autoTitleDeleted val="0"/>
    <c:plotArea>
      <c:layout>
        <c:manualLayout>
          <c:layoutTarget val="inner"/>
          <c:xMode val="edge"/>
          <c:yMode val="edge"/>
          <c:x val="0.10997284297959"/>
          <c:y val="0.0363591167387006"/>
          <c:w val="0.827916103576204"/>
          <c:h val="0.827822481093973"/>
        </c:manualLayout>
      </c:layout>
      <c:barChart>
        <c:barDir val="col"/>
        <c:grouping val="clustered"/>
        <c:varyColors val="0"/>
        <c:ser>
          <c:idx val="0"/>
          <c:order val="0"/>
          <c:tx>
            <c:strRef>
              <c:f>'Total Sales'!$A$155</c:f>
              <c:strCache>
                <c:ptCount val="1"/>
                <c:pt idx="0">
                  <c:v>Instants</c:v>
                </c:pt>
              </c:strCache>
            </c:strRef>
          </c:tx>
          <c:spPr>
            <a:solidFill>
              <a:schemeClr val="tx1">
                <a:lumMod val="50000"/>
                <a:lumOff val="50000"/>
              </a:schemeClr>
            </a:solidFill>
            <a:ln>
              <a:solidFill>
                <a:srgbClr val="FFFFFF"/>
              </a:solidFill>
            </a:ln>
          </c:spPr>
          <c:invertIfNegative val="0"/>
          <c:dLbls>
            <c:dLbl>
              <c:idx val="40"/>
              <c:layout>
                <c:manualLayout>
                  <c:x val="-0.0277421388502908"/>
                  <c:y val="-0.027966459655692"/>
                </c:manualLayout>
              </c:layout>
              <c:spPr/>
              <c:txPr>
                <a:bodyPr/>
                <a:lstStyle/>
                <a:p>
                  <a:pPr>
                    <a:defRPr sz="1050" b="1"/>
                  </a:pPr>
                  <a:endParaRPr lang="en-US"/>
                </a:p>
              </c:txPr>
              <c:showLegendKey val="0"/>
              <c:showVal val="1"/>
              <c:showCatName val="0"/>
              <c:showSerName val="0"/>
              <c:showPercent val="0"/>
              <c:showBubbleSize val="0"/>
            </c:dLbl>
            <c:showLegendKey val="0"/>
            <c:showVal val="0"/>
            <c:showCatName val="0"/>
            <c:showSerName val="0"/>
            <c:showPercent val="0"/>
            <c:showBubbleSize val="0"/>
          </c:dLbls>
          <c:cat>
            <c:strRef>
              <c:f>'Total Sales'!$B$154:$AP$154</c:f>
              <c:strCache>
                <c:ptCount val="41"/>
                <c:pt idx="0">
                  <c:v>FY74</c:v>
                </c:pt>
                <c:pt idx="1">
                  <c:v>FY75</c:v>
                </c:pt>
                <c:pt idx="2">
                  <c:v>  FY76</c:v>
                </c:pt>
                <c:pt idx="3">
                  <c:v>  FY77</c:v>
                </c:pt>
                <c:pt idx="4">
                  <c:v>  FY78</c:v>
                </c:pt>
                <c:pt idx="5">
                  <c:v>  FY79</c:v>
                </c:pt>
                <c:pt idx="6">
                  <c:v>  FY80</c:v>
                </c:pt>
                <c:pt idx="7">
                  <c:v>  FY81</c:v>
                </c:pt>
                <c:pt idx="8">
                  <c:v>  FY82</c:v>
                </c:pt>
                <c:pt idx="9">
                  <c:v>    FY83</c:v>
                </c:pt>
                <c:pt idx="10">
                  <c:v>    FY84</c:v>
                </c:pt>
                <c:pt idx="11">
                  <c:v>    FY85</c:v>
                </c:pt>
                <c:pt idx="12">
                  <c:v>    FY86</c:v>
                </c:pt>
                <c:pt idx="13">
                  <c:v>    FY87</c:v>
                </c:pt>
                <c:pt idx="14">
                  <c:v>    FY88</c:v>
                </c:pt>
                <c:pt idx="15">
                  <c:v>    FY89</c:v>
                </c:pt>
                <c:pt idx="16">
                  <c:v>    FY90</c:v>
                </c:pt>
                <c:pt idx="17">
                  <c:v>FY91</c:v>
                </c:pt>
                <c:pt idx="18">
                  <c:v>FY92</c:v>
                </c:pt>
                <c:pt idx="19">
                  <c:v>FY93</c:v>
                </c:pt>
                <c:pt idx="20">
                  <c:v>FY94</c:v>
                </c:pt>
                <c:pt idx="21">
                  <c:v>FY95</c:v>
                </c:pt>
                <c:pt idx="22">
                  <c:v>FY96</c:v>
                </c:pt>
                <c:pt idx="23">
                  <c:v>FY97</c:v>
                </c:pt>
                <c:pt idx="24">
                  <c:v>FY98</c:v>
                </c:pt>
                <c:pt idx="25">
                  <c:v>FY99</c:v>
                </c:pt>
                <c:pt idx="26">
                  <c:v>FY00</c:v>
                </c:pt>
                <c:pt idx="27">
                  <c:v>FY01</c:v>
                </c:pt>
                <c:pt idx="28">
                  <c:v>FY02</c:v>
                </c:pt>
                <c:pt idx="29">
                  <c:v>FY03</c:v>
                </c:pt>
                <c:pt idx="30">
                  <c:v>FY04</c:v>
                </c:pt>
                <c:pt idx="31">
                  <c:v>FY05</c:v>
                </c:pt>
                <c:pt idx="32">
                  <c:v>FY06</c:v>
                </c:pt>
                <c:pt idx="33">
                  <c:v>FY07</c:v>
                </c:pt>
                <c:pt idx="34">
                  <c:v>FY08</c:v>
                </c:pt>
                <c:pt idx="35">
                  <c:v>FY09</c:v>
                </c:pt>
                <c:pt idx="36">
                  <c:v>FY10</c:v>
                </c:pt>
                <c:pt idx="37">
                  <c:v>FY11</c:v>
                </c:pt>
                <c:pt idx="38">
                  <c:v>FY12</c:v>
                </c:pt>
                <c:pt idx="39">
                  <c:v>FY13</c:v>
                </c:pt>
                <c:pt idx="40">
                  <c:v>FY14</c:v>
                </c:pt>
              </c:strCache>
            </c:strRef>
          </c:cat>
          <c:val>
            <c:numRef>
              <c:f>'Total Sales'!$B$155:$AP$155</c:f>
              <c:numCache>
                <c:formatCode>"$"#,##0.0_);\("$"#,##0.0\)</c:formatCode>
                <c:ptCount val="41"/>
                <c:pt idx="0">
                  <c:v>31.1</c:v>
                </c:pt>
                <c:pt idx="1">
                  <c:v>73.7</c:v>
                </c:pt>
                <c:pt idx="2">
                  <c:v>497.7999999999997</c:v>
                </c:pt>
                <c:pt idx="3">
                  <c:v>733.9</c:v>
                </c:pt>
                <c:pt idx="4">
                  <c:v>609.8000000000001</c:v>
                </c:pt>
                <c:pt idx="5">
                  <c:v>610.8</c:v>
                </c:pt>
                <c:pt idx="6">
                  <c:v>526.8</c:v>
                </c:pt>
                <c:pt idx="7" formatCode="&quot;$&quot;#,##0.0">
                  <c:v>508.8</c:v>
                </c:pt>
                <c:pt idx="8" formatCode="&quot;$&quot;#,##0.0">
                  <c:v>760.9</c:v>
                </c:pt>
                <c:pt idx="9" formatCode="&quot;$&quot;#,##0.0">
                  <c:v>1215.3</c:v>
                </c:pt>
                <c:pt idx="10" formatCode="&quot;$&quot;#,##0.0">
                  <c:v>1239.3</c:v>
                </c:pt>
                <c:pt idx="11" formatCode="&quot;$&quot;#,##0.0">
                  <c:v>1295.8</c:v>
                </c:pt>
                <c:pt idx="12" formatCode="&quot;$&quot;#,##0.0">
                  <c:v>3540.054</c:v>
                </c:pt>
                <c:pt idx="13" formatCode="&quot;$&quot;#,##0.0">
                  <c:v>2934.561</c:v>
                </c:pt>
                <c:pt idx="14" formatCode="&quot;$&quot;#,##0.0">
                  <c:v>3815.629</c:v>
                </c:pt>
                <c:pt idx="15" formatCode="&quot;$&quot;#,##0.0">
                  <c:v>4592.37</c:v>
                </c:pt>
                <c:pt idx="16" formatCode="&quot;$&quot;#,##0.0">
                  <c:v>5185.498</c:v>
                </c:pt>
                <c:pt idx="17" formatCode="&quot;$&quot;#,##0.0">
                  <c:v>5145.862000000002</c:v>
                </c:pt>
                <c:pt idx="18" formatCode="&quot;$&quot;#,##0.0">
                  <c:v>6362.960000000001</c:v>
                </c:pt>
                <c:pt idx="19" formatCode="&quot;$&quot;#,##0.0">
                  <c:v>7905.010000000001</c:v>
                </c:pt>
                <c:pt idx="20" formatCode="&quot;$&quot;#,##0.0">
                  <c:v>10016.69</c:v>
                </c:pt>
                <c:pt idx="21" formatCode="&quot;$&quot;#,##0.0">
                  <c:v>11510.898</c:v>
                </c:pt>
                <c:pt idx="22" formatCode="&quot;$&quot;#,##0.0">
                  <c:v>13206.92599999999</c:v>
                </c:pt>
                <c:pt idx="23" formatCode="&quot;$&quot;#,##0.0">
                  <c:v>14111.00499999999</c:v>
                </c:pt>
                <c:pt idx="24" formatCode="&quot;$&quot;#,##0.0">
                  <c:v>13882.09999999999</c:v>
                </c:pt>
                <c:pt idx="25" formatCode="&quot;$&quot;#,##0.0">
                  <c:v>13933.56615999999</c:v>
                </c:pt>
                <c:pt idx="26" formatCode="&quot;$&quot;#,##0.0">
                  <c:v>15386.94605</c:v>
                </c:pt>
                <c:pt idx="27" formatCode="&quot;$&quot;#,##0.0">
                  <c:v>16311.93984100001</c:v>
                </c:pt>
                <c:pt idx="28" formatCode="&quot;$&quot;#,##0.0">
                  <c:v>18404.21999999998</c:v>
                </c:pt>
                <c:pt idx="29" formatCode="&quot;$&quot;#,##0.0">
                  <c:v>20386.78000000002</c:v>
                </c:pt>
                <c:pt idx="30" formatCode="&quot;$&quot;#,##0.0">
                  <c:v>22851.672</c:v>
                </c:pt>
                <c:pt idx="31" formatCode="&quot;$&quot;#,##0.0">
                  <c:v>26006.2365</c:v>
                </c:pt>
                <c:pt idx="32" formatCode="&quot;$&quot;#,##0.0">
                  <c:v>28341.0374</c:v>
                </c:pt>
                <c:pt idx="33" formatCode="&quot;$&quot;#,##0.0">
                  <c:v>29671.08790000002</c:v>
                </c:pt>
                <c:pt idx="34" formatCode="&quot;$&quot;#,##0.0">
                  <c:v>30490.46939900001</c:v>
                </c:pt>
                <c:pt idx="35" formatCode="&quot;$&quot;#,##0.0">
                  <c:v>30328.068</c:v>
                </c:pt>
                <c:pt idx="36" formatCode="&quot;$&quot;#,##0.0">
                  <c:v>30664.97500000001</c:v>
                </c:pt>
                <c:pt idx="37" formatCode="&quot;$&quot;#,##0.0">
                  <c:v>32098.44900000001</c:v>
                </c:pt>
                <c:pt idx="38" formatCode="&quot;$&quot;#,##0.0">
                  <c:v>35280.4855</c:v>
                </c:pt>
                <c:pt idx="39" formatCode="&quot;$&quot;#,##0.0">
                  <c:v>37126.19848245999</c:v>
                </c:pt>
                <c:pt idx="40" formatCode="&quot;$&quot;#,##0">
                  <c:v>39118.94686200001</c:v>
                </c:pt>
              </c:numCache>
            </c:numRef>
          </c:val>
        </c:ser>
        <c:ser>
          <c:idx val="1"/>
          <c:order val="1"/>
          <c:tx>
            <c:strRef>
              <c:f>'Total Sales'!$A$156</c:f>
              <c:strCache>
                <c:ptCount val="1"/>
                <c:pt idx="0">
                  <c:v>Draw</c:v>
                </c:pt>
              </c:strCache>
            </c:strRef>
          </c:tx>
          <c:spPr>
            <a:solidFill>
              <a:srgbClr val="1F497D"/>
            </a:solidFill>
            <a:ln>
              <a:solidFill>
                <a:srgbClr val="FFFFFF"/>
              </a:solidFill>
            </a:ln>
          </c:spPr>
          <c:invertIfNegative val="0"/>
          <c:dLbls>
            <c:dLbl>
              <c:idx val="40"/>
              <c:layout>
                <c:manualLayout>
                  <c:x val="0.0223972451013956"/>
                  <c:y val="-0.0137916322103573"/>
                </c:manualLayout>
              </c:layout>
              <c:showLegendKey val="0"/>
              <c:showVal val="1"/>
              <c:showCatName val="0"/>
              <c:showSerName val="0"/>
              <c:showPercent val="0"/>
              <c:showBubbleSize val="0"/>
            </c:dLbl>
            <c:txPr>
              <a:bodyPr/>
              <a:lstStyle/>
              <a:p>
                <a:pPr>
                  <a:defRPr sz="1100" b="1"/>
                </a:pPr>
                <a:endParaRPr lang="en-US"/>
              </a:p>
            </c:txPr>
            <c:showLegendKey val="0"/>
            <c:showVal val="0"/>
            <c:showCatName val="0"/>
            <c:showSerName val="0"/>
            <c:showPercent val="0"/>
            <c:showBubbleSize val="0"/>
          </c:dLbls>
          <c:cat>
            <c:strRef>
              <c:f>'Total Sales'!$B$154:$AP$154</c:f>
              <c:strCache>
                <c:ptCount val="41"/>
                <c:pt idx="0">
                  <c:v>FY74</c:v>
                </c:pt>
                <c:pt idx="1">
                  <c:v>FY75</c:v>
                </c:pt>
                <c:pt idx="2">
                  <c:v>  FY76</c:v>
                </c:pt>
                <c:pt idx="3">
                  <c:v>  FY77</c:v>
                </c:pt>
                <c:pt idx="4">
                  <c:v>  FY78</c:v>
                </c:pt>
                <c:pt idx="5">
                  <c:v>  FY79</c:v>
                </c:pt>
                <c:pt idx="6">
                  <c:v>  FY80</c:v>
                </c:pt>
                <c:pt idx="7">
                  <c:v>  FY81</c:v>
                </c:pt>
                <c:pt idx="8">
                  <c:v>  FY82</c:v>
                </c:pt>
                <c:pt idx="9">
                  <c:v>    FY83</c:v>
                </c:pt>
                <c:pt idx="10">
                  <c:v>    FY84</c:v>
                </c:pt>
                <c:pt idx="11">
                  <c:v>    FY85</c:v>
                </c:pt>
                <c:pt idx="12">
                  <c:v>    FY86</c:v>
                </c:pt>
                <c:pt idx="13">
                  <c:v>    FY87</c:v>
                </c:pt>
                <c:pt idx="14">
                  <c:v>    FY88</c:v>
                </c:pt>
                <c:pt idx="15">
                  <c:v>    FY89</c:v>
                </c:pt>
                <c:pt idx="16">
                  <c:v>    FY90</c:v>
                </c:pt>
                <c:pt idx="17">
                  <c:v>FY91</c:v>
                </c:pt>
                <c:pt idx="18">
                  <c:v>FY92</c:v>
                </c:pt>
                <c:pt idx="19">
                  <c:v>FY93</c:v>
                </c:pt>
                <c:pt idx="20">
                  <c:v>FY94</c:v>
                </c:pt>
                <c:pt idx="21">
                  <c:v>FY95</c:v>
                </c:pt>
                <c:pt idx="22">
                  <c:v>FY96</c:v>
                </c:pt>
                <c:pt idx="23">
                  <c:v>FY97</c:v>
                </c:pt>
                <c:pt idx="24">
                  <c:v>FY98</c:v>
                </c:pt>
                <c:pt idx="25">
                  <c:v>FY99</c:v>
                </c:pt>
                <c:pt idx="26">
                  <c:v>FY00</c:v>
                </c:pt>
                <c:pt idx="27">
                  <c:v>FY01</c:v>
                </c:pt>
                <c:pt idx="28">
                  <c:v>FY02</c:v>
                </c:pt>
                <c:pt idx="29">
                  <c:v>FY03</c:v>
                </c:pt>
                <c:pt idx="30">
                  <c:v>FY04</c:v>
                </c:pt>
                <c:pt idx="31">
                  <c:v>FY05</c:v>
                </c:pt>
                <c:pt idx="32">
                  <c:v>FY06</c:v>
                </c:pt>
                <c:pt idx="33">
                  <c:v>FY07</c:v>
                </c:pt>
                <c:pt idx="34">
                  <c:v>FY08</c:v>
                </c:pt>
                <c:pt idx="35">
                  <c:v>FY09</c:v>
                </c:pt>
                <c:pt idx="36">
                  <c:v>FY10</c:v>
                </c:pt>
                <c:pt idx="37">
                  <c:v>FY11</c:v>
                </c:pt>
                <c:pt idx="38">
                  <c:v>FY12</c:v>
                </c:pt>
                <c:pt idx="39">
                  <c:v>FY13</c:v>
                </c:pt>
                <c:pt idx="40">
                  <c:v>FY14</c:v>
                </c:pt>
              </c:strCache>
            </c:strRef>
          </c:cat>
          <c:val>
            <c:numRef>
              <c:f>'Total Sales'!$B$156:$AP$156</c:f>
              <c:numCache>
                <c:formatCode>"$"#,##0.0_);\("$"#,##0.0\)</c:formatCode>
                <c:ptCount val="41"/>
                <c:pt idx="0">
                  <c:v>603.8000000000001</c:v>
                </c:pt>
                <c:pt idx="1">
                  <c:v>769.0</c:v>
                </c:pt>
                <c:pt idx="2">
                  <c:v>669.6000000000001</c:v>
                </c:pt>
                <c:pt idx="3">
                  <c:v>734.9</c:v>
                </c:pt>
                <c:pt idx="4">
                  <c:v>1225.7</c:v>
                </c:pt>
                <c:pt idx="5">
                  <c:v>1452.6</c:v>
                </c:pt>
                <c:pt idx="6">
                  <c:v>1866.5</c:v>
                </c:pt>
                <c:pt idx="7">
                  <c:v>2414.9</c:v>
                </c:pt>
                <c:pt idx="8">
                  <c:v>3092.400000000001</c:v>
                </c:pt>
                <c:pt idx="9">
                  <c:v>4024.900000000001</c:v>
                </c:pt>
                <c:pt idx="10">
                  <c:v>5838.7</c:v>
                </c:pt>
                <c:pt idx="11">
                  <c:v>7739.3</c:v>
                </c:pt>
                <c:pt idx="12">
                  <c:v>8499.745999999992</c:v>
                </c:pt>
                <c:pt idx="13">
                  <c:v>9514.73899999999</c:v>
                </c:pt>
                <c:pt idx="14">
                  <c:v>11212.17099999999</c:v>
                </c:pt>
                <c:pt idx="15">
                  <c:v>13921.84</c:v>
                </c:pt>
                <c:pt idx="16">
                  <c:v>14830.102</c:v>
                </c:pt>
                <c:pt idx="17">
                  <c:v>15305.23800000001</c:v>
                </c:pt>
                <c:pt idx="18">
                  <c:v>15315.26999999999</c:v>
                </c:pt>
                <c:pt idx="19">
                  <c:v>16965.95</c:v>
                </c:pt>
                <c:pt idx="20">
                  <c:v>18001.98000000002</c:v>
                </c:pt>
                <c:pt idx="21">
                  <c:v>19734.72199999999</c:v>
                </c:pt>
                <c:pt idx="22">
                  <c:v>19783.924</c:v>
                </c:pt>
                <c:pt idx="23">
                  <c:v>19761.765</c:v>
                </c:pt>
                <c:pt idx="24">
                  <c:v>19910.51799999998</c:v>
                </c:pt>
                <c:pt idx="25">
                  <c:v>19987.601736</c:v>
                </c:pt>
                <c:pt idx="26">
                  <c:v>19412.54395000001</c:v>
                </c:pt>
                <c:pt idx="27">
                  <c:v>19390.67015899998</c:v>
                </c:pt>
                <c:pt idx="28">
                  <c:v>20356.98000000002</c:v>
                </c:pt>
                <c:pt idx="29">
                  <c:v>20783.13999999997</c:v>
                </c:pt>
                <c:pt idx="30">
                  <c:v>21978.90400000002</c:v>
                </c:pt>
                <c:pt idx="31">
                  <c:v>21419.10949999997</c:v>
                </c:pt>
                <c:pt idx="32">
                  <c:v>23255.01259999998</c:v>
                </c:pt>
                <c:pt idx="33">
                  <c:v>22671.3905</c:v>
                </c:pt>
                <c:pt idx="34">
                  <c:v>22857.83249599999</c:v>
                </c:pt>
                <c:pt idx="35">
                  <c:v>22734.45200000002</c:v>
                </c:pt>
                <c:pt idx="36">
                  <c:v>23535.35099999998</c:v>
                </c:pt>
                <c:pt idx="37">
                  <c:v>23407.77059999998</c:v>
                </c:pt>
                <c:pt idx="38">
                  <c:v>25049.82049999999</c:v>
                </c:pt>
                <c:pt idx="39">
                  <c:v>25656.93851754002</c:v>
                </c:pt>
                <c:pt idx="40" formatCode="&quot;$&quot;#,##0">
                  <c:v>25859.58336185</c:v>
                </c:pt>
              </c:numCache>
            </c:numRef>
          </c:val>
        </c:ser>
        <c:dLbls>
          <c:showLegendKey val="0"/>
          <c:showVal val="0"/>
          <c:showCatName val="0"/>
          <c:showSerName val="0"/>
          <c:showPercent val="0"/>
          <c:showBubbleSize val="0"/>
        </c:dLbls>
        <c:gapWidth val="0"/>
        <c:axId val="-2142278088"/>
        <c:axId val="-2120751368"/>
      </c:barChart>
      <c:lineChart>
        <c:grouping val="standard"/>
        <c:varyColors val="0"/>
        <c:ser>
          <c:idx val="2"/>
          <c:order val="2"/>
          <c:tx>
            <c:strRef>
              <c:f>'Total Sales'!$A$157</c:f>
              <c:strCache>
                <c:ptCount val="1"/>
                <c:pt idx="0">
                  <c:v>Instant % of Total</c:v>
                </c:pt>
              </c:strCache>
            </c:strRef>
          </c:tx>
          <c:spPr>
            <a:ln>
              <a:solidFill>
                <a:schemeClr val="accent6">
                  <a:lumMod val="75000"/>
                </a:schemeClr>
              </a:solidFill>
            </a:ln>
          </c:spPr>
          <c:marker>
            <c:symbol val="none"/>
          </c:marker>
          <c:dPt>
            <c:idx val="10"/>
            <c:marker>
              <c:symbol val="diamond"/>
              <c:size val="7"/>
            </c:marker>
            <c:bubble3D val="0"/>
          </c:dPt>
          <c:dPt>
            <c:idx val="20"/>
            <c:marker>
              <c:symbol val="diamond"/>
              <c:size val="7"/>
            </c:marker>
            <c:bubble3D val="0"/>
          </c:dPt>
          <c:dPt>
            <c:idx val="30"/>
            <c:marker>
              <c:symbol val="diamond"/>
              <c:size val="7"/>
            </c:marker>
            <c:bubble3D val="0"/>
          </c:dPt>
          <c:dLbls>
            <c:dLbl>
              <c:idx val="0"/>
              <c:layout/>
              <c:dLblPos val="t"/>
              <c:showLegendKey val="0"/>
              <c:showVal val="1"/>
              <c:showCatName val="0"/>
              <c:showSerName val="0"/>
              <c:showPercent val="0"/>
              <c:showBubbleSize val="0"/>
            </c:dLbl>
            <c:dLbl>
              <c:idx val="10"/>
              <c:layout/>
              <c:dLblPos val="t"/>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dLblPos val="t"/>
              <c:showLegendKey val="0"/>
              <c:showVal val="1"/>
              <c:showCatName val="0"/>
              <c:showSerName val="0"/>
              <c:showPercent val="0"/>
              <c:showBubbleSize val="0"/>
            </c:dLbl>
            <c:dLbl>
              <c:idx val="40"/>
              <c:layout/>
              <c:dLblPos val="t"/>
              <c:showLegendKey val="0"/>
              <c:showVal val="1"/>
              <c:showCatName val="0"/>
              <c:showSerName val="0"/>
              <c:showPercent val="0"/>
              <c:showBubbleSize val="0"/>
            </c:dLbl>
            <c:txPr>
              <a:bodyPr/>
              <a:lstStyle/>
              <a:p>
                <a:pPr>
                  <a:defRPr sz="1050" b="1"/>
                </a:pPr>
                <a:endParaRPr lang="en-US"/>
              </a:p>
            </c:txPr>
            <c:dLblPos val="t"/>
            <c:showLegendKey val="0"/>
            <c:showVal val="0"/>
            <c:showCatName val="0"/>
            <c:showSerName val="0"/>
            <c:showPercent val="0"/>
            <c:showBubbleSize val="0"/>
          </c:dLbls>
          <c:cat>
            <c:strRef>
              <c:f>'Total Sales'!$B$154:$AP$154</c:f>
              <c:strCache>
                <c:ptCount val="41"/>
                <c:pt idx="0">
                  <c:v>FY74</c:v>
                </c:pt>
                <c:pt idx="1">
                  <c:v>FY75</c:v>
                </c:pt>
                <c:pt idx="2">
                  <c:v>  FY76</c:v>
                </c:pt>
                <c:pt idx="3">
                  <c:v>  FY77</c:v>
                </c:pt>
                <c:pt idx="4">
                  <c:v>  FY78</c:v>
                </c:pt>
                <c:pt idx="5">
                  <c:v>  FY79</c:v>
                </c:pt>
                <c:pt idx="6">
                  <c:v>  FY80</c:v>
                </c:pt>
                <c:pt idx="7">
                  <c:v>  FY81</c:v>
                </c:pt>
                <c:pt idx="8">
                  <c:v>  FY82</c:v>
                </c:pt>
                <c:pt idx="9">
                  <c:v>    FY83</c:v>
                </c:pt>
                <c:pt idx="10">
                  <c:v>    FY84</c:v>
                </c:pt>
                <c:pt idx="11">
                  <c:v>    FY85</c:v>
                </c:pt>
                <c:pt idx="12">
                  <c:v>    FY86</c:v>
                </c:pt>
                <c:pt idx="13">
                  <c:v>    FY87</c:v>
                </c:pt>
                <c:pt idx="14">
                  <c:v>    FY88</c:v>
                </c:pt>
                <c:pt idx="15">
                  <c:v>    FY89</c:v>
                </c:pt>
                <c:pt idx="16">
                  <c:v>    FY90</c:v>
                </c:pt>
                <c:pt idx="17">
                  <c:v>FY91</c:v>
                </c:pt>
                <c:pt idx="18">
                  <c:v>FY92</c:v>
                </c:pt>
                <c:pt idx="19">
                  <c:v>FY93</c:v>
                </c:pt>
                <c:pt idx="20">
                  <c:v>FY94</c:v>
                </c:pt>
                <c:pt idx="21">
                  <c:v>FY95</c:v>
                </c:pt>
                <c:pt idx="22">
                  <c:v>FY96</c:v>
                </c:pt>
                <c:pt idx="23">
                  <c:v>FY97</c:v>
                </c:pt>
                <c:pt idx="24">
                  <c:v>FY98</c:v>
                </c:pt>
                <c:pt idx="25">
                  <c:v>FY99</c:v>
                </c:pt>
                <c:pt idx="26">
                  <c:v>FY00</c:v>
                </c:pt>
                <c:pt idx="27">
                  <c:v>FY01</c:v>
                </c:pt>
                <c:pt idx="28">
                  <c:v>FY02</c:v>
                </c:pt>
                <c:pt idx="29">
                  <c:v>FY03</c:v>
                </c:pt>
                <c:pt idx="30">
                  <c:v>FY04</c:v>
                </c:pt>
                <c:pt idx="31">
                  <c:v>FY05</c:v>
                </c:pt>
                <c:pt idx="32">
                  <c:v>FY06</c:v>
                </c:pt>
                <c:pt idx="33">
                  <c:v>FY07</c:v>
                </c:pt>
                <c:pt idx="34">
                  <c:v>FY08</c:v>
                </c:pt>
                <c:pt idx="35">
                  <c:v>FY09</c:v>
                </c:pt>
                <c:pt idx="36">
                  <c:v>FY10</c:v>
                </c:pt>
                <c:pt idx="37">
                  <c:v>FY11</c:v>
                </c:pt>
                <c:pt idx="38">
                  <c:v>FY12</c:v>
                </c:pt>
                <c:pt idx="39">
                  <c:v>FY13</c:v>
                </c:pt>
                <c:pt idx="40">
                  <c:v>FY14</c:v>
                </c:pt>
              </c:strCache>
            </c:strRef>
          </c:cat>
          <c:val>
            <c:numRef>
              <c:f>'Total Sales'!$B$157:$AP$157</c:f>
              <c:numCache>
                <c:formatCode>0%</c:formatCode>
                <c:ptCount val="41"/>
                <c:pt idx="0">
                  <c:v>0.0489840919829895</c:v>
                </c:pt>
                <c:pt idx="1">
                  <c:v>0.0874569835053994</c:v>
                </c:pt>
                <c:pt idx="2">
                  <c:v>0.426417680315231</c:v>
                </c:pt>
                <c:pt idx="3">
                  <c:v>0.499659586056645</c:v>
                </c:pt>
                <c:pt idx="4">
                  <c:v>0.332225551620812</c:v>
                </c:pt>
                <c:pt idx="5">
                  <c:v>0.296016283803431</c:v>
                </c:pt>
                <c:pt idx="6">
                  <c:v>0.220114486274182</c:v>
                </c:pt>
                <c:pt idx="7">
                  <c:v>0.174026062865547</c:v>
                </c:pt>
                <c:pt idx="8">
                  <c:v>0.197467106116835</c:v>
                </c:pt>
                <c:pt idx="9">
                  <c:v>0.231918629059959</c:v>
                </c:pt>
                <c:pt idx="10">
                  <c:v>0.175091833851371</c:v>
                </c:pt>
                <c:pt idx="11">
                  <c:v>0.143418445839006</c:v>
                </c:pt>
                <c:pt idx="12">
                  <c:v>0.294029302812339</c:v>
                </c:pt>
                <c:pt idx="13">
                  <c:v>0.235720964230921</c:v>
                </c:pt>
                <c:pt idx="14">
                  <c:v>0.253904696628914</c:v>
                </c:pt>
                <c:pt idx="15">
                  <c:v>0.248045690310308</c:v>
                </c:pt>
                <c:pt idx="16">
                  <c:v>0.259072823197906</c:v>
                </c:pt>
                <c:pt idx="17">
                  <c:v>0.251617859186058</c:v>
                </c:pt>
                <c:pt idx="18">
                  <c:v>0.293518428395677</c:v>
                </c:pt>
                <c:pt idx="19">
                  <c:v>0.31784096794012</c:v>
                </c:pt>
                <c:pt idx="20">
                  <c:v>0.357500552310299</c:v>
                </c:pt>
                <c:pt idx="21">
                  <c:v>0.368400370995999</c:v>
                </c:pt>
                <c:pt idx="22">
                  <c:v>0.400320876849187</c:v>
                </c:pt>
                <c:pt idx="23">
                  <c:v>0.416588457336085</c:v>
                </c:pt>
                <c:pt idx="24">
                  <c:v>0.410802738041782</c:v>
                </c:pt>
                <c:pt idx="25">
                  <c:v>0.410763161301503</c:v>
                </c:pt>
                <c:pt idx="26">
                  <c:v>0.442160102058967</c:v>
                </c:pt>
                <c:pt idx="27">
                  <c:v>0.456883679960653</c:v>
                </c:pt>
                <c:pt idx="28">
                  <c:v>0.474810377387697</c:v>
                </c:pt>
                <c:pt idx="29">
                  <c:v>0.495186291350579</c:v>
                </c:pt>
                <c:pt idx="30">
                  <c:v>0.509734070782405</c:v>
                </c:pt>
                <c:pt idx="31">
                  <c:v>0.54836155544337</c:v>
                </c:pt>
                <c:pt idx="32">
                  <c:v>0.549286958982325</c:v>
                </c:pt>
                <c:pt idx="33">
                  <c:v>0.566864405488297</c:v>
                </c:pt>
                <c:pt idx="34">
                  <c:v>0.571535893663707</c:v>
                </c:pt>
                <c:pt idx="35">
                  <c:v>0.571553480686556</c:v>
                </c:pt>
                <c:pt idx="36">
                  <c:v>0.56577104351734</c:v>
                </c:pt>
                <c:pt idx="37">
                  <c:v>0.578285626931798</c:v>
                </c:pt>
                <c:pt idx="38">
                  <c:v>0.584788771003416</c:v>
                </c:pt>
                <c:pt idx="39">
                  <c:v>0.591340290665311</c:v>
                </c:pt>
                <c:pt idx="40">
                  <c:v>0.602028804394865</c:v>
                </c:pt>
              </c:numCache>
            </c:numRef>
          </c:val>
          <c:smooth val="0"/>
        </c:ser>
        <c:dLbls>
          <c:showLegendKey val="0"/>
          <c:showVal val="0"/>
          <c:showCatName val="0"/>
          <c:showSerName val="0"/>
          <c:showPercent val="0"/>
          <c:showBubbleSize val="0"/>
        </c:dLbls>
        <c:marker val="1"/>
        <c:smooth val="0"/>
        <c:axId val="2140815128"/>
        <c:axId val="-2121626792"/>
      </c:lineChart>
      <c:catAx>
        <c:axId val="-2142278088"/>
        <c:scaling>
          <c:orientation val="minMax"/>
        </c:scaling>
        <c:delete val="0"/>
        <c:axPos val="b"/>
        <c:majorTickMark val="out"/>
        <c:minorTickMark val="none"/>
        <c:tickLblPos val="nextTo"/>
        <c:crossAx val="-2120751368"/>
        <c:crosses val="autoZero"/>
        <c:auto val="1"/>
        <c:lblAlgn val="ctr"/>
        <c:lblOffset val="100"/>
        <c:tickLblSkip val="10"/>
        <c:noMultiLvlLbl val="0"/>
      </c:catAx>
      <c:valAx>
        <c:axId val="-2120751368"/>
        <c:scaling>
          <c:orientation val="minMax"/>
        </c:scaling>
        <c:delete val="0"/>
        <c:axPos val="l"/>
        <c:numFmt formatCode="&quot;$&quot;#,##0_);\(&quot;$&quot;#,##0\)" sourceLinked="0"/>
        <c:majorTickMark val="out"/>
        <c:minorTickMark val="none"/>
        <c:tickLblPos val="nextTo"/>
        <c:crossAx val="-2142278088"/>
        <c:crosses val="autoZero"/>
        <c:crossBetween val="between"/>
      </c:valAx>
      <c:valAx>
        <c:axId val="-2121626792"/>
        <c:scaling>
          <c:orientation val="minMax"/>
        </c:scaling>
        <c:delete val="0"/>
        <c:axPos val="r"/>
        <c:numFmt formatCode="0%" sourceLinked="1"/>
        <c:majorTickMark val="out"/>
        <c:minorTickMark val="none"/>
        <c:tickLblPos val="nextTo"/>
        <c:crossAx val="2140815128"/>
        <c:crosses val="max"/>
        <c:crossBetween val="between"/>
      </c:valAx>
      <c:catAx>
        <c:axId val="2140815128"/>
        <c:scaling>
          <c:orientation val="minMax"/>
        </c:scaling>
        <c:delete val="1"/>
        <c:axPos val="b"/>
        <c:majorTickMark val="out"/>
        <c:minorTickMark val="none"/>
        <c:tickLblPos val="none"/>
        <c:crossAx val="-2121626792"/>
        <c:crosses val="autoZero"/>
        <c:auto val="1"/>
        <c:lblAlgn val="ctr"/>
        <c:lblOffset val="100"/>
        <c:noMultiLvlLbl val="0"/>
      </c:catAx>
    </c:plotArea>
    <c:legend>
      <c:legendPos val="b"/>
      <c:layout>
        <c:manualLayout>
          <c:xMode val="edge"/>
          <c:yMode val="edge"/>
          <c:x val="0.557184653388915"/>
          <c:y val="0.922503799912586"/>
          <c:w val="0.403447650885072"/>
          <c:h val="0.0550469205047999"/>
        </c:manualLayout>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7F7F7F"/>
                </a:solidFill>
                <a:latin typeface="Avenir Light"/>
                <a:cs typeface="Avenir Light"/>
              </a:rPr>
              <a:t>Annual Per Capita Sales by Game Type </a:t>
            </a:r>
          </a:p>
          <a:p>
            <a:pPr>
              <a:defRPr/>
            </a:pPr>
            <a:r>
              <a:rPr lang="en-US" dirty="0">
                <a:solidFill>
                  <a:srgbClr val="7F7F7F"/>
                </a:solidFill>
                <a:latin typeface="Avenir Light"/>
                <a:cs typeface="Avenir Light"/>
              </a:rPr>
              <a:t>1974 to 2014</a:t>
            </a:r>
          </a:p>
        </c:rich>
      </c:tx>
      <c:layout/>
      <c:overlay val="1"/>
    </c:title>
    <c:autoTitleDeleted val="0"/>
    <c:plotArea>
      <c:layout>
        <c:manualLayout>
          <c:layoutTarget val="inner"/>
          <c:xMode val="edge"/>
          <c:yMode val="edge"/>
          <c:x val="0.0993288224293066"/>
          <c:y val="0.0356707369520319"/>
          <c:w val="0.869518649618339"/>
          <c:h val="0.864298551232065"/>
        </c:manualLayout>
      </c:layout>
      <c:lineChart>
        <c:grouping val="standard"/>
        <c:varyColors val="0"/>
        <c:ser>
          <c:idx val="0"/>
          <c:order val="0"/>
          <c:tx>
            <c:strRef>
              <c:f>Graphs!$A$12</c:f>
              <c:strCache>
                <c:ptCount val="1"/>
                <c:pt idx="0">
                  <c:v>Instant </c:v>
                </c:pt>
              </c:strCache>
            </c:strRef>
          </c:tx>
          <c:spPr>
            <a:ln>
              <a:solidFill>
                <a:schemeClr val="tx1">
                  <a:lumMod val="50000"/>
                  <a:lumOff val="50000"/>
                </a:schemeClr>
              </a:solidFill>
            </a:ln>
          </c:spPr>
          <c:marker>
            <c:symbol val="none"/>
          </c:marker>
          <c:dPt>
            <c:idx val="10"/>
            <c:marker>
              <c:symbol val="diamond"/>
              <c:size val="7"/>
            </c:marker>
            <c:bubble3D val="0"/>
          </c:dPt>
          <c:dPt>
            <c:idx val="20"/>
            <c:marker>
              <c:symbol val="diamond"/>
              <c:size val="7"/>
            </c:marker>
            <c:bubble3D val="0"/>
          </c:dPt>
          <c:dPt>
            <c:idx val="30"/>
            <c:marker>
              <c:symbol val="diamond"/>
              <c:size val="7"/>
            </c:marker>
            <c:bubble3D val="0"/>
          </c:dPt>
          <c:dPt>
            <c:idx val="40"/>
            <c:marker>
              <c:symbol val="diamond"/>
              <c:size val="7"/>
            </c:marker>
            <c:bubble3D val="0"/>
          </c:dPt>
          <c:dLbls>
            <c:dLbl>
              <c:idx val="0"/>
              <c:layout>
                <c:manualLayout>
                  <c:x val="-0.0460207125272132"/>
                  <c:y val="-0.0266120277199683"/>
                </c:manualLayout>
              </c:layout>
              <c:dLblPos val="r"/>
              <c:showLegendKey val="0"/>
              <c:showVal val="1"/>
              <c:showCatName val="0"/>
              <c:showSerName val="0"/>
              <c:showPercent val="0"/>
              <c:showBubbleSize val="0"/>
            </c:dLbl>
            <c:dLbl>
              <c:idx val="10"/>
              <c:layout/>
              <c:dLblPos val="t"/>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manualLayout>
                  <c:x val="-0.0523049502533115"/>
                  <c:y val="-0.0447773319888149"/>
                </c:manualLayout>
              </c:layout>
              <c:dLblPos val="r"/>
              <c:showLegendKey val="0"/>
              <c:showVal val="1"/>
              <c:showCatName val="0"/>
              <c:showSerName val="0"/>
              <c:showPercent val="0"/>
              <c:showBubbleSize val="0"/>
            </c:dLbl>
            <c:dLbl>
              <c:idx val="40"/>
              <c:layout/>
              <c:dLblPos val="t"/>
              <c:showLegendKey val="0"/>
              <c:showVal val="1"/>
              <c:showCatName val="0"/>
              <c:showSerName val="0"/>
              <c:showPercent val="0"/>
              <c:showBubbleSize val="0"/>
            </c:dLbl>
            <c:txPr>
              <a:bodyPr/>
              <a:lstStyle/>
              <a:p>
                <a:pPr>
                  <a:defRPr sz="1200" b="1"/>
                </a:pPr>
                <a:endParaRPr lang="en-US"/>
              </a:p>
            </c:txPr>
            <c:dLblPos val="t"/>
            <c:showLegendKey val="0"/>
            <c:showVal val="0"/>
            <c:showCatName val="0"/>
            <c:showSerName val="0"/>
            <c:showPercent val="0"/>
            <c:showBubbleSize val="0"/>
          </c:dLbls>
          <c:cat>
            <c:numRef>
              <c:f>Graphs!$B$11:$AP$11</c:f>
              <c:numCache>
                <c:formatCode>General</c:formatCode>
                <c:ptCount val="41"/>
                <c:pt idx="0">
                  <c:v>1974.0</c:v>
                </c:pt>
                <c:pt idx="1">
                  <c:v>1975.0</c:v>
                </c:pt>
                <c:pt idx="2">
                  <c:v>1976.0</c:v>
                </c:pt>
                <c:pt idx="3">
                  <c:v>1977.0</c:v>
                </c:pt>
                <c:pt idx="4">
                  <c:v>1978.0</c:v>
                </c:pt>
                <c:pt idx="5">
                  <c:v>1979.0</c:v>
                </c:pt>
                <c:pt idx="6">
                  <c:v>1980.0</c:v>
                </c:pt>
                <c:pt idx="7">
                  <c:v>1981.0</c:v>
                </c:pt>
                <c:pt idx="8">
                  <c:v>1982.0</c:v>
                </c:pt>
                <c:pt idx="9">
                  <c:v>1983.0</c:v>
                </c:pt>
                <c:pt idx="10">
                  <c:v>1984.0</c:v>
                </c:pt>
                <c:pt idx="11">
                  <c:v>1985.0</c:v>
                </c:pt>
                <c:pt idx="12">
                  <c:v>1986.0</c:v>
                </c:pt>
                <c:pt idx="13">
                  <c:v>1987.0</c:v>
                </c:pt>
                <c:pt idx="14">
                  <c:v>1988.0</c:v>
                </c:pt>
                <c:pt idx="15">
                  <c:v>1989.0</c:v>
                </c:pt>
                <c:pt idx="16">
                  <c:v>1990.0</c:v>
                </c:pt>
                <c:pt idx="17">
                  <c:v>1991.0</c:v>
                </c:pt>
                <c:pt idx="18">
                  <c:v>1992.0</c:v>
                </c:pt>
                <c:pt idx="19">
                  <c:v>1993.0</c:v>
                </c:pt>
                <c:pt idx="20">
                  <c:v>1994.0</c:v>
                </c:pt>
                <c:pt idx="21">
                  <c:v>1995.0</c:v>
                </c:pt>
                <c:pt idx="22">
                  <c:v>1996.0</c:v>
                </c:pt>
                <c:pt idx="23">
                  <c:v>1997.0</c:v>
                </c:pt>
                <c:pt idx="24">
                  <c:v>1998.0</c:v>
                </c:pt>
                <c:pt idx="25">
                  <c:v>1999.0</c:v>
                </c:pt>
                <c:pt idx="26">
                  <c:v>2000.0</c:v>
                </c:pt>
                <c:pt idx="27">
                  <c:v>2001.0</c:v>
                </c:pt>
                <c:pt idx="28">
                  <c:v>2002.0</c:v>
                </c:pt>
                <c:pt idx="29">
                  <c:v>2003.0</c:v>
                </c:pt>
                <c:pt idx="30">
                  <c:v>2004.0</c:v>
                </c:pt>
                <c:pt idx="31">
                  <c:v>2005.0</c:v>
                </c:pt>
                <c:pt idx="32">
                  <c:v>2006.0</c:v>
                </c:pt>
                <c:pt idx="33">
                  <c:v>2007.0</c:v>
                </c:pt>
                <c:pt idx="34">
                  <c:v>2008.0</c:v>
                </c:pt>
                <c:pt idx="35">
                  <c:v>2009.0</c:v>
                </c:pt>
                <c:pt idx="36">
                  <c:v>2010.0</c:v>
                </c:pt>
                <c:pt idx="37">
                  <c:v>2011.0</c:v>
                </c:pt>
                <c:pt idx="38">
                  <c:v>2012.0</c:v>
                </c:pt>
                <c:pt idx="39">
                  <c:v>2013.0</c:v>
                </c:pt>
                <c:pt idx="40">
                  <c:v>2014.0</c:v>
                </c:pt>
              </c:numCache>
            </c:numRef>
          </c:cat>
          <c:val>
            <c:numRef>
              <c:f>Graphs!$B$12:$AP$12</c:f>
              <c:numCache>
                <c:formatCode>"$"#,##0.00</c:formatCode>
                <c:ptCount val="41"/>
                <c:pt idx="0">
                  <c:v>0.523077172518623</c:v>
                </c:pt>
                <c:pt idx="1">
                  <c:v>0.877959724335038</c:v>
                </c:pt>
                <c:pt idx="2">
                  <c:v>5.64656014345653</c:v>
                </c:pt>
                <c:pt idx="3">
                  <c:v>8.666308998486058</c:v>
                </c:pt>
                <c:pt idx="4">
                  <c:v>7.193722741963514</c:v>
                </c:pt>
                <c:pt idx="5">
                  <c:v>7.155485991558747</c:v>
                </c:pt>
                <c:pt idx="6">
                  <c:v>6.161654875464388</c:v>
                </c:pt>
                <c:pt idx="7">
                  <c:v>5.9461122359537</c:v>
                </c:pt>
                <c:pt idx="8">
                  <c:v>7.93503099867874</c:v>
                </c:pt>
                <c:pt idx="9">
                  <c:v>12.5696815495537</c:v>
                </c:pt>
                <c:pt idx="10">
                  <c:v>12.76201796080253</c:v>
                </c:pt>
                <c:pt idx="11">
                  <c:v>12.93077528709505</c:v>
                </c:pt>
                <c:pt idx="12">
                  <c:v>25.73630163165882</c:v>
                </c:pt>
                <c:pt idx="13">
                  <c:v>21.13189693476991</c:v>
                </c:pt>
                <c:pt idx="14">
                  <c:v>24.37842703222185</c:v>
                </c:pt>
                <c:pt idx="15">
                  <c:v>26.56913863075529</c:v>
                </c:pt>
                <c:pt idx="16">
                  <c:v>27.9053378893216</c:v>
                </c:pt>
                <c:pt idx="17">
                  <c:v>27.36145164592715</c:v>
                </c:pt>
                <c:pt idx="18">
                  <c:v>29.94781798769976</c:v>
                </c:pt>
                <c:pt idx="19">
                  <c:v>35.60193836974035</c:v>
                </c:pt>
                <c:pt idx="20">
                  <c:v>44.27866433256026</c:v>
                </c:pt>
                <c:pt idx="21">
                  <c:v>50.32202534521365</c:v>
                </c:pt>
                <c:pt idx="22">
                  <c:v>56.68106971318372</c:v>
                </c:pt>
                <c:pt idx="23">
                  <c:v>59.87750080132965</c:v>
                </c:pt>
                <c:pt idx="24">
                  <c:v>58.24933110469635</c:v>
                </c:pt>
                <c:pt idx="25">
                  <c:v>57.81069891780388</c:v>
                </c:pt>
                <c:pt idx="26">
                  <c:v>63.1284962419869</c:v>
                </c:pt>
                <c:pt idx="27">
                  <c:v>66.20906466403276</c:v>
                </c:pt>
                <c:pt idx="28">
                  <c:v>72.7476040388288</c:v>
                </c:pt>
                <c:pt idx="29">
                  <c:v>79.84660200496057</c:v>
                </c:pt>
                <c:pt idx="30">
                  <c:v>86.4769134679611</c:v>
                </c:pt>
                <c:pt idx="31">
                  <c:v>97.50729878012191</c:v>
                </c:pt>
                <c:pt idx="32">
                  <c:v>100.6565089356284</c:v>
                </c:pt>
                <c:pt idx="33">
                  <c:v>104.6454097392264</c:v>
                </c:pt>
                <c:pt idx="34">
                  <c:v>106.6266821602436</c:v>
                </c:pt>
                <c:pt idx="35">
                  <c:v>105.2101828871363</c:v>
                </c:pt>
                <c:pt idx="36">
                  <c:v>104.17658664646</c:v>
                </c:pt>
                <c:pt idx="37">
                  <c:v>108.5874091382242</c:v>
                </c:pt>
                <c:pt idx="38">
                  <c:v>118.3324957096976</c:v>
                </c:pt>
                <c:pt idx="39">
                  <c:v>123.8254824815913</c:v>
                </c:pt>
                <c:pt idx="40">
                  <c:v>123.8254824815913</c:v>
                </c:pt>
              </c:numCache>
            </c:numRef>
          </c:val>
          <c:smooth val="0"/>
        </c:ser>
        <c:ser>
          <c:idx val="1"/>
          <c:order val="1"/>
          <c:tx>
            <c:strRef>
              <c:f>Graphs!$A$13</c:f>
              <c:strCache>
                <c:ptCount val="1"/>
                <c:pt idx="0">
                  <c:v>Draw </c:v>
                </c:pt>
              </c:strCache>
            </c:strRef>
          </c:tx>
          <c:spPr>
            <a:ln>
              <a:solidFill>
                <a:srgbClr val="4F81BD"/>
              </a:solidFill>
            </a:ln>
          </c:spPr>
          <c:marker>
            <c:symbol val="none"/>
          </c:marker>
          <c:dPt>
            <c:idx val="10"/>
            <c:marker>
              <c:symbol val="diamond"/>
              <c:size val="7"/>
            </c:marker>
            <c:bubble3D val="0"/>
          </c:dPt>
          <c:dPt>
            <c:idx val="20"/>
            <c:marker>
              <c:symbol val="diamond"/>
              <c:size val="7"/>
            </c:marker>
            <c:bubble3D val="0"/>
          </c:dPt>
          <c:dPt>
            <c:idx val="30"/>
            <c:marker>
              <c:symbol val="diamond"/>
              <c:size val="7"/>
            </c:marker>
            <c:bubble3D val="0"/>
          </c:dPt>
          <c:dPt>
            <c:idx val="40"/>
            <c:marker>
              <c:symbol val="diamond"/>
              <c:size val="7"/>
            </c:marker>
            <c:bubble3D val="0"/>
          </c:dPt>
          <c:dLbls>
            <c:dLbl>
              <c:idx val="0"/>
              <c:layout>
                <c:manualLayout>
                  <c:x val="-0.0403307493540052"/>
                  <c:y val="-0.0294369470846118"/>
                </c:manualLayout>
              </c:layout>
              <c:dLblPos val="r"/>
              <c:showLegendKey val="0"/>
              <c:showVal val="1"/>
              <c:showCatName val="0"/>
              <c:showSerName val="0"/>
              <c:showPercent val="0"/>
              <c:showBubbleSize val="0"/>
            </c:dLbl>
            <c:dLbl>
              <c:idx val="10"/>
              <c:layout>
                <c:manualLayout>
                  <c:x val="-0.0804288998758877"/>
                  <c:y val="-0.0461942257217848"/>
                </c:manualLayout>
              </c:layout>
              <c:dLblPos val="r"/>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manualLayout>
                  <c:x val="-0.0523049502533115"/>
                  <c:y val="0.0496822502091871"/>
                </c:manualLayout>
              </c:layout>
              <c:dLblPos val="r"/>
              <c:showLegendKey val="0"/>
              <c:showVal val="1"/>
              <c:showCatName val="0"/>
              <c:showSerName val="0"/>
              <c:showPercent val="0"/>
              <c:showBubbleSize val="0"/>
            </c:dLbl>
            <c:dLbl>
              <c:idx val="40"/>
              <c:layout/>
              <c:dLblPos val="t"/>
              <c:showLegendKey val="0"/>
              <c:showVal val="1"/>
              <c:showCatName val="0"/>
              <c:showSerName val="0"/>
              <c:showPercent val="0"/>
              <c:showBubbleSize val="0"/>
            </c:dLbl>
            <c:txPr>
              <a:bodyPr/>
              <a:lstStyle/>
              <a:p>
                <a:pPr>
                  <a:defRPr sz="1200" b="1"/>
                </a:pPr>
                <a:endParaRPr lang="en-US"/>
              </a:p>
            </c:txPr>
            <c:dLblPos val="t"/>
            <c:showLegendKey val="0"/>
            <c:showVal val="0"/>
            <c:showCatName val="0"/>
            <c:showSerName val="0"/>
            <c:showPercent val="0"/>
            <c:showBubbleSize val="0"/>
          </c:dLbls>
          <c:cat>
            <c:numRef>
              <c:f>Graphs!$B$11:$AP$11</c:f>
              <c:numCache>
                <c:formatCode>General</c:formatCode>
                <c:ptCount val="41"/>
                <c:pt idx="0">
                  <c:v>1974.0</c:v>
                </c:pt>
                <c:pt idx="1">
                  <c:v>1975.0</c:v>
                </c:pt>
                <c:pt idx="2">
                  <c:v>1976.0</c:v>
                </c:pt>
                <c:pt idx="3">
                  <c:v>1977.0</c:v>
                </c:pt>
                <c:pt idx="4">
                  <c:v>1978.0</c:v>
                </c:pt>
                <c:pt idx="5">
                  <c:v>1979.0</c:v>
                </c:pt>
                <c:pt idx="6">
                  <c:v>1980.0</c:v>
                </c:pt>
                <c:pt idx="7">
                  <c:v>1981.0</c:v>
                </c:pt>
                <c:pt idx="8">
                  <c:v>1982.0</c:v>
                </c:pt>
                <c:pt idx="9">
                  <c:v>1983.0</c:v>
                </c:pt>
                <c:pt idx="10">
                  <c:v>1984.0</c:v>
                </c:pt>
                <c:pt idx="11">
                  <c:v>1985.0</c:v>
                </c:pt>
                <c:pt idx="12">
                  <c:v>1986.0</c:v>
                </c:pt>
                <c:pt idx="13">
                  <c:v>1987.0</c:v>
                </c:pt>
                <c:pt idx="14">
                  <c:v>1988.0</c:v>
                </c:pt>
                <c:pt idx="15">
                  <c:v>1989.0</c:v>
                </c:pt>
                <c:pt idx="16">
                  <c:v>1990.0</c:v>
                </c:pt>
                <c:pt idx="17">
                  <c:v>1991.0</c:v>
                </c:pt>
                <c:pt idx="18">
                  <c:v>1992.0</c:v>
                </c:pt>
                <c:pt idx="19">
                  <c:v>1993.0</c:v>
                </c:pt>
                <c:pt idx="20">
                  <c:v>1994.0</c:v>
                </c:pt>
                <c:pt idx="21">
                  <c:v>1995.0</c:v>
                </c:pt>
                <c:pt idx="22">
                  <c:v>1996.0</c:v>
                </c:pt>
                <c:pt idx="23">
                  <c:v>1997.0</c:v>
                </c:pt>
                <c:pt idx="24">
                  <c:v>1998.0</c:v>
                </c:pt>
                <c:pt idx="25">
                  <c:v>1999.0</c:v>
                </c:pt>
                <c:pt idx="26">
                  <c:v>2000.0</c:v>
                </c:pt>
                <c:pt idx="27">
                  <c:v>2001.0</c:v>
                </c:pt>
                <c:pt idx="28">
                  <c:v>2002.0</c:v>
                </c:pt>
                <c:pt idx="29">
                  <c:v>2003.0</c:v>
                </c:pt>
                <c:pt idx="30">
                  <c:v>2004.0</c:v>
                </c:pt>
                <c:pt idx="31">
                  <c:v>2005.0</c:v>
                </c:pt>
                <c:pt idx="32">
                  <c:v>2006.0</c:v>
                </c:pt>
                <c:pt idx="33">
                  <c:v>2007.0</c:v>
                </c:pt>
                <c:pt idx="34">
                  <c:v>2008.0</c:v>
                </c:pt>
                <c:pt idx="35">
                  <c:v>2009.0</c:v>
                </c:pt>
                <c:pt idx="36">
                  <c:v>2010.0</c:v>
                </c:pt>
                <c:pt idx="37">
                  <c:v>2011.0</c:v>
                </c:pt>
                <c:pt idx="38">
                  <c:v>2012.0</c:v>
                </c:pt>
                <c:pt idx="39">
                  <c:v>2013.0</c:v>
                </c:pt>
                <c:pt idx="40">
                  <c:v>2014.0</c:v>
                </c:pt>
              </c:numCache>
            </c:numRef>
          </c:cat>
          <c:val>
            <c:numRef>
              <c:f>Graphs!$B$13:$AP$13</c:f>
              <c:numCache>
                <c:formatCode>"$"#,##0.00</c:formatCode>
                <c:ptCount val="41"/>
                <c:pt idx="0">
                  <c:v>10.15543397963808</c:v>
                </c:pt>
                <c:pt idx="1">
                  <c:v>9.160800922844551</c:v>
                </c:pt>
                <c:pt idx="2">
                  <c:v>8.15246500092521</c:v>
                </c:pt>
                <c:pt idx="3">
                  <c:v>8.678117567771361</c:v>
                </c:pt>
                <c:pt idx="4">
                  <c:v>14.45940630505853</c:v>
                </c:pt>
                <c:pt idx="5">
                  <c:v>17.01712336499386</c:v>
                </c:pt>
                <c:pt idx="6">
                  <c:v>21.83129997162923</c:v>
                </c:pt>
                <c:pt idx="7">
                  <c:v>28.221828692226</c:v>
                </c:pt>
                <c:pt idx="8">
                  <c:v>35.34317840996783</c:v>
                </c:pt>
                <c:pt idx="9">
                  <c:v>41.6289897710842</c:v>
                </c:pt>
                <c:pt idx="10">
                  <c:v>60.12555012324516</c:v>
                </c:pt>
                <c:pt idx="11">
                  <c:v>77.2303975763347</c:v>
                </c:pt>
                <c:pt idx="12">
                  <c:v>61.79341525538467</c:v>
                </c:pt>
                <c:pt idx="13">
                  <c:v>68.51603490581248</c:v>
                </c:pt>
                <c:pt idx="14">
                  <c:v>71.63565760620179</c:v>
                </c:pt>
                <c:pt idx="15">
                  <c:v>80.54475073985647</c:v>
                </c:pt>
                <c:pt idx="16">
                  <c:v>79.80699389780972</c:v>
                </c:pt>
                <c:pt idx="17">
                  <c:v>81.38063738716801</c:v>
                </c:pt>
                <c:pt idx="18">
                  <c:v>72.08263424451485</c:v>
                </c:pt>
                <c:pt idx="19">
                  <c:v>76.409859859013</c:v>
                </c:pt>
                <c:pt idx="20">
                  <c:v>79.57754804645658</c:v>
                </c:pt>
                <c:pt idx="21">
                  <c:v>86.27399709950909</c:v>
                </c:pt>
                <c:pt idx="22">
                  <c:v>84.90802291497117</c:v>
                </c:pt>
                <c:pt idx="23">
                  <c:v>83.85548014639537</c:v>
                </c:pt>
                <c:pt idx="24">
                  <c:v>83.5445901879411</c:v>
                </c:pt>
                <c:pt idx="25">
                  <c:v>82.92903717398848</c:v>
                </c:pt>
                <c:pt idx="26">
                  <c:v>79.64444041155126</c:v>
                </c:pt>
                <c:pt idx="27">
                  <c:v>78.70542357011616</c:v>
                </c:pt>
                <c:pt idx="28">
                  <c:v>80.46641044642791</c:v>
                </c:pt>
                <c:pt idx="29">
                  <c:v>81.39898051547976</c:v>
                </c:pt>
                <c:pt idx="30">
                  <c:v>83.17412307198455</c:v>
                </c:pt>
                <c:pt idx="31">
                  <c:v>80.30841023923808</c:v>
                </c:pt>
                <c:pt idx="32">
                  <c:v>82.59289702535918</c:v>
                </c:pt>
                <c:pt idx="33">
                  <c:v>79.95854268055015</c:v>
                </c:pt>
                <c:pt idx="34">
                  <c:v>79.93497274604158</c:v>
                </c:pt>
                <c:pt idx="35">
                  <c:v>78.8673994254702</c:v>
                </c:pt>
                <c:pt idx="36">
                  <c:v>79.95547143626729</c:v>
                </c:pt>
                <c:pt idx="37">
                  <c:v>79.18728917886021</c:v>
                </c:pt>
                <c:pt idx="38">
                  <c:v>84.01833860378532</c:v>
                </c:pt>
                <c:pt idx="39">
                  <c:v>85.57253154900447</c:v>
                </c:pt>
                <c:pt idx="40">
                  <c:v>85.57253154900447</c:v>
                </c:pt>
              </c:numCache>
            </c:numRef>
          </c:val>
          <c:smooth val="0"/>
        </c:ser>
        <c:dLbls>
          <c:showLegendKey val="0"/>
          <c:showVal val="0"/>
          <c:showCatName val="0"/>
          <c:showSerName val="0"/>
          <c:showPercent val="0"/>
          <c:showBubbleSize val="0"/>
        </c:dLbls>
        <c:marker val="1"/>
        <c:smooth val="0"/>
        <c:axId val="-2140927736"/>
        <c:axId val="-2140456808"/>
      </c:lineChart>
      <c:catAx>
        <c:axId val="-2140927736"/>
        <c:scaling>
          <c:orientation val="minMax"/>
        </c:scaling>
        <c:delete val="0"/>
        <c:axPos val="b"/>
        <c:numFmt formatCode="General" sourceLinked="1"/>
        <c:majorTickMark val="out"/>
        <c:minorTickMark val="none"/>
        <c:tickLblPos val="nextTo"/>
        <c:crossAx val="-2140456808"/>
        <c:crosses val="autoZero"/>
        <c:auto val="1"/>
        <c:lblAlgn val="ctr"/>
        <c:lblOffset val="100"/>
        <c:tickLblSkip val="10"/>
        <c:noMultiLvlLbl val="0"/>
      </c:catAx>
      <c:valAx>
        <c:axId val="-2140456808"/>
        <c:scaling>
          <c:orientation val="minMax"/>
        </c:scaling>
        <c:delete val="0"/>
        <c:axPos val="l"/>
        <c:numFmt formatCode="&quot;$&quot;#,##0.00" sourceLinked="1"/>
        <c:majorTickMark val="out"/>
        <c:minorTickMark val="none"/>
        <c:tickLblPos val="nextTo"/>
        <c:crossAx val="-2140927736"/>
        <c:crosses val="autoZero"/>
        <c:crossBetween val="between"/>
      </c:valAx>
    </c:plotArea>
    <c:legend>
      <c:legendPos val="b"/>
      <c:layout>
        <c:manualLayout>
          <c:xMode val="edge"/>
          <c:yMode val="edge"/>
          <c:x val="0.708939777023286"/>
          <c:y val="0.845516783223151"/>
          <c:w val="0.250825688073394"/>
          <c:h val="0.0580976989918228"/>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032434312429"/>
          <c:y val="0.0360179065208091"/>
          <c:w val="0.816432144749239"/>
          <c:h val="0.87271018130033"/>
        </c:manualLayout>
      </c:layout>
      <c:lineChart>
        <c:grouping val="standard"/>
        <c:varyColors val="0"/>
        <c:ser>
          <c:idx val="0"/>
          <c:order val="0"/>
          <c:tx>
            <c:strRef>
              <c:f>Graphs!$A$18</c:f>
              <c:strCache>
                <c:ptCount val="1"/>
                <c:pt idx="0">
                  <c:v>Per Cap Income</c:v>
                </c:pt>
              </c:strCache>
            </c:strRef>
          </c:tx>
          <c:spPr>
            <a:ln>
              <a:solidFill>
                <a:schemeClr val="accent6">
                  <a:lumMod val="75000"/>
                </a:schemeClr>
              </a:solidFill>
            </a:ln>
          </c:spPr>
          <c:marker>
            <c:symbol val="none"/>
          </c:marker>
          <c:dPt>
            <c:idx val="10"/>
            <c:marker>
              <c:symbol val="auto"/>
            </c:marker>
            <c:bubble3D val="0"/>
          </c:dPt>
          <c:dPt>
            <c:idx val="20"/>
            <c:marker>
              <c:symbol val="diamond"/>
              <c:size val="7"/>
            </c:marker>
            <c:bubble3D val="0"/>
          </c:dPt>
          <c:dPt>
            <c:idx val="30"/>
            <c:marker>
              <c:symbol val="diamond"/>
              <c:size val="7"/>
            </c:marker>
            <c:bubble3D val="0"/>
          </c:dPt>
          <c:dLbls>
            <c:dLbl>
              <c:idx val="0"/>
              <c:layout/>
              <c:dLblPos val="t"/>
              <c:showLegendKey val="0"/>
              <c:showVal val="1"/>
              <c:showCatName val="0"/>
              <c:showSerName val="0"/>
              <c:showPercent val="0"/>
              <c:showBubbleSize val="0"/>
            </c:dLbl>
            <c:dLbl>
              <c:idx val="10"/>
              <c:layout/>
              <c:dLblPos val="t"/>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dLblPos val="t"/>
              <c:showLegendKey val="0"/>
              <c:showVal val="1"/>
              <c:showCatName val="0"/>
              <c:showSerName val="0"/>
              <c:showPercent val="0"/>
              <c:showBubbleSize val="0"/>
            </c:dLbl>
            <c:dLbl>
              <c:idx val="40"/>
              <c:layout/>
              <c:dLblPos val="t"/>
              <c:showLegendKey val="0"/>
              <c:showVal val="1"/>
              <c:showCatName val="0"/>
              <c:showSerName val="0"/>
              <c:showPercent val="0"/>
              <c:showBubbleSize val="0"/>
            </c:dLbl>
            <c:txPr>
              <a:bodyPr/>
              <a:lstStyle/>
              <a:p>
                <a:pPr>
                  <a:defRPr sz="1050" b="1"/>
                </a:pPr>
                <a:endParaRPr lang="en-US"/>
              </a:p>
            </c:txPr>
            <c:dLblPos val="t"/>
            <c:showLegendKey val="0"/>
            <c:showVal val="0"/>
            <c:showCatName val="0"/>
            <c:showSerName val="0"/>
            <c:showPercent val="0"/>
            <c:showBubbleSize val="0"/>
          </c:dLbls>
          <c:cat>
            <c:numRef>
              <c:f>Graphs!$B$17:$AP$17</c:f>
              <c:numCache>
                <c:formatCode>General</c:formatCode>
                <c:ptCount val="41"/>
                <c:pt idx="0">
                  <c:v>1974.0</c:v>
                </c:pt>
                <c:pt idx="1">
                  <c:v>1975.0</c:v>
                </c:pt>
                <c:pt idx="2">
                  <c:v>1976.0</c:v>
                </c:pt>
                <c:pt idx="3">
                  <c:v>1977.0</c:v>
                </c:pt>
                <c:pt idx="4">
                  <c:v>1978.0</c:v>
                </c:pt>
                <c:pt idx="5">
                  <c:v>1979.0</c:v>
                </c:pt>
                <c:pt idx="6">
                  <c:v>1980.0</c:v>
                </c:pt>
                <c:pt idx="7">
                  <c:v>1981.0</c:v>
                </c:pt>
                <c:pt idx="8">
                  <c:v>1982.0</c:v>
                </c:pt>
                <c:pt idx="9">
                  <c:v>1983.0</c:v>
                </c:pt>
                <c:pt idx="10">
                  <c:v>1984.0</c:v>
                </c:pt>
                <c:pt idx="11">
                  <c:v>1985.0</c:v>
                </c:pt>
                <c:pt idx="12">
                  <c:v>1986.0</c:v>
                </c:pt>
                <c:pt idx="13">
                  <c:v>1987.0</c:v>
                </c:pt>
                <c:pt idx="14">
                  <c:v>1988.0</c:v>
                </c:pt>
                <c:pt idx="15">
                  <c:v>1989.0</c:v>
                </c:pt>
                <c:pt idx="16">
                  <c:v>1990.0</c:v>
                </c:pt>
                <c:pt idx="17">
                  <c:v>1991.0</c:v>
                </c:pt>
                <c:pt idx="18">
                  <c:v>1992.0</c:v>
                </c:pt>
                <c:pt idx="19">
                  <c:v>1993.0</c:v>
                </c:pt>
                <c:pt idx="20">
                  <c:v>1994.0</c:v>
                </c:pt>
                <c:pt idx="21">
                  <c:v>1995.0</c:v>
                </c:pt>
                <c:pt idx="22">
                  <c:v>1996.0</c:v>
                </c:pt>
                <c:pt idx="23">
                  <c:v>1997.0</c:v>
                </c:pt>
                <c:pt idx="24">
                  <c:v>1998.0</c:v>
                </c:pt>
                <c:pt idx="25">
                  <c:v>1999.0</c:v>
                </c:pt>
                <c:pt idx="26">
                  <c:v>2000.0</c:v>
                </c:pt>
                <c:pt idx="27">
                  <c:v>2001.0</c:v>
                </c:pt>
                <c:pt idx="28">
                  <c:v>2002.0</c:v>
                </c:pt>
                <c:pt idx="29">
                  <c:v>2003.0</c:v>
                </c:pt>
                <c:pt idx="30">
                  <c:v>2004.0</c:v>
                </c:pt>
                <c:pt idx="31">
                  <c:v>2005.0</c:v>
                </c:pt>
                <c:pt idx="32">
                  <c:v>2006.0</c:v>
                </c:pt>
                <c:pt idx="33">
                  <c:v>2007.0</c:v>
                </c:pt>
                <c:pt idx="34">
                  <c:v>2008.0</c:v>
                </c:pt>
                <c:pt idx="35">
                  <c:v>2009.0</c:v>
                </c:pt>
                <c:pt idx="36">
                  <c:v>2010.0</c:v>
                </c:pt>
                <c:pt idx="37">
                  <c:v>2011.0</c:v>
                </c:pt>
                <c:pt idx="38">
                  <c:v>2012.0</c:v>
                </c:pt>
                <c:pt idx="39">
                  <c:v>2013.0</c:v>
                </c:pt>
                <c:pt idx="40">
                  <c:v>2014.0</c:v>
                </c:pt>
              </c:numCache>
            </c:numRef>
          </c:cat>
          <c:val>
            <c:numRef>
              <c:f>Graphs!$B$18:$AP$18</c:f>
              <c:numCache>
                <c:formatCode>"$"#,##0</c:formatCode>
                <c:ptCount val="41"/>
                <c:pt idx="0">
                  <c:v>4282.88</c:v>
                </c:pt>
                <c:pt idx="1">
                  <c:v>5309.240000000001</c:v>
                </c:pt>
                <c:pt idx="2">
                  <c:v>6360.546666666675</c:v>
                </c:pt>
                <c:pt idx="3">
                  <c:v>7343.853333333333</c:v>
                </c:pt>
                <c:pt idx="4">
                  <c:v>8237.0375</c:v>
                </c:pt>
                <c:pt idx="5">
                  <c:v>9220.768749999997</c:v>
                </c:pt>
                <c:pt idx="6">
                  <c:v>10171.87499999999</c:v>
                </c:pt>
                <c:pt idx="7">
                  <c:v>11266.0</c:v>
                </c:pt>
                <c:pt idx="8">
                  <c:v>12185.77777777778</c:v>
                </c:pt>
                <c:pt idx="9">
                  <c:v>13011.65</c:v>
                </c:pt>
                <c:pt idx="10">
                  <c:v>14300.57142857144</c:v>
                </c:pt>
                <c:pt idx="11">
                  <c:v>15206.47619047618</c:v>
                </c:pt>
                <c:pt idx="12">
                  <c:v>15773.08</c:v>
                </c:pt>
                <c:pt idx="13">
                  <c:v>16665.04</c:v>
                </c:pt>
                <c:pt idx="14">
                  <c:v>17489.27586206896</c:v>
                </c:pt>
                <c:pt idx="15">
                  <c:v>18589.0</c:v>
                </c:pt>
                <c:pt idx="16">
                  <c:v>19344.17142857141</c:v>
                </c:pt>
                <c:pt idx="17">
                  <c:v>19808.74285714286</c:v>
                </c:pt>
                <c:pt idx="18">
                  <c:v>20740.05555555553</c:v>
                </c:pt>
                <c:pt idx="19">
                  <c:v>21292.22222222224</c:v>
                </c:pt>
                <c:pt idx="20">
                  <c:v>22122.27027027025</c:v>
                </c:pt>
                <c:pt idx="21">
                  <c:v>22979.8918918919</c:v>
                </c:pt>
                <c:pt idx="22">
                  <c:v>24023.84210526318</c:v>
                </c:pt>
                <c:pt idx="23">
                  <c:v>25129.5</c:v>
                </c:pt>
                <c:pt idx="24">
                  <c:v>26673.5</c:v>
                </c:pt>
                <c:pt idx="25">
                  <c:v>27657.78947368422</c:v>
                </c:pt>
                <c:pt idx="26">
                  <c:v>29532.94736842106</c:v>
                </c:pt>
                <c:pt idx="27">
                  <c:v>30514.47368421055</c:v>
                </c:pt>
                <c:pt idx="28">
                  <c:v>30718.74358974361</c:v>
                </c:pt>
                <c:pt idx="29">
                  <c:v>31467.92307692308</c:v>
                </c:pt>
                <c:pt idx="30">
                  <c:v>32903.12195121947</c:v>
                </c:pt>
                <c:pt idx="31">
                  <c:v>34329.4878048781</c:v>
                </c:pt>
                <c:pt idx="32">
                  <c:v>36062.83720930234</c:v>
                </c:pt>
                <c:pt idx="33">
                  <c:v>36495.59966777408</c:v>
                </c:pt>
                <c:pt idx="34">
                  <c:v>37601.9900332226</c:v>
                </c:pt>
                <c:pt idx="35">
                  <c:v>38736.17012735322</c:v>
                </c:pt>
                <c:pt idx="36">
                  <c:v>39871.64404761903</c:v>
                </c:pt>
                <c:pt idx="37">
                  <c:v>40677.09727949131</c:v>
                </c:pt>
                <c:pt idx="38">
                  <c:v>41697.42647456703</c:v>
                </c:pt>
                <c:pt idx="39">
                  <c:v>42717.75566964281</c:v>
                </c:pt>
                <c:pt idx="40">
                  <c:v>43738.0848647186</c:v>
                </c:pt>
              </c:numCache>
            </c:numRef>
          </c:val>
          <c:smooth val="0"/>
        </c:ser>
        <c:dLbls>
          <c:showLegendKey val="0"/>
          <c:showVal val="0"/>
          <c:showCatName val="0"/>
          <c:showSerName val="0"/>
          <c:showPercent val="0"/>
          <c:showBubbleSize val="0"/>
        </c:dLbls>
        <c:marker val="1"/>
        <c:smooth val="0"/>
        <c:axId val="2141135320"/>
        <c:axId val="-2140837592"/>
      </c:lineChart>
      <c:lineChart>
        <c:grouping val="standard"/>
        <c:varyColors val="0"/>
        <c:ser>
          <c:idx val="1"/>
          <c:order val="1"/>
          <c:tx>
            <c:strRef>
              <c:f>Graphs!$A$19</c:f>
              <c:strCache>
                <c:ptCount val="1"/>
                <c:pt idx="0">
                  <c:v>Instant Elasticity</c:v>
                </c:pt>
              </c:strCache>
            </c:strRef>
          </c:tx>
          <c:spPr>
            <a:ln>
              <a:solidFill>
                <a:schemeClr val="tx1">
                  <a:lumMod val="50000"/>
                  <a:lumOff val="50000"/>
                </a:schemeClr>
              </a:solidFill>
            </a:ln>
          </c:spPr>
          <c:marker>
            <c:symbol val="none"/>
          </c:marker>
          <c:dPt>
            <c:idx val="10"/>
            <c:marker>
              <c:symbol val="diamond"/>
              <c:size val="7"/>
            </c:marker>
            <c:bubble3D val="0"/>
          </c:dPt>
          <c:dPt>
            <c:idx val="20"/>
            <c:marker>
              <c:symbol val="diamond"/>
              <c:size val="7"/>
            </c:marker>
            <c:bubble3D val="0"/>
          </c:dPt>
          <c:dPt>
            <c:idx val="30"/>
            <c:marker>
              <c:symbol val="diamond"/>
              <c:size val="7"/>
            </c:marker>
            <c:bubble3D val="0"/>
          </c:dPt>
          <c:dLbls>
            <c:dLbl>
              <c:idx val="0"/>
              <c:layout>
                <c:manualLayout>
                  <c:x val="-0.0459014271906305"/>
                  <c:y val="-0.0250282583290227"/>
                </c:manualLayout>
              </c:layout>
              <c:dLblPos val="r"/>
              <c:showLegendKey val="0"/>
              <c:showVal val="1"/>
              <c:showCatName val="0"/>
              <c:showSerName val="0"/>
              <c:showPercent val="0"/>
              <c:showBubbleSize val="0"/>
            </c:dLbl>
            <c:dLbl>
              <c:idx val="10"/>
              <c:layout/>
              <c:dLblPos val="t"/>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dLblPos val="t"/>
              <c:showLegendKey val="0"/>
              <c:showVal val="1"/>
              <c:showCatName val="0"/>
              <c:showSerName val="0"/>
              <c:showPercent val="0"/>
              <c:showBubbleSize val="0"/>
            </c:dLbl>
            <c:dLbl>
              <c:idx val="40"/>
              <c:layout/>
              <c:dLblPos val="t"/>
              <c:showLegendKey val="0"/>
              <c:showVal val="1"/>
              <c:showCatName val="0"/>
              <c:showSerName val="0"/>
              <c:showPercent val="0"/>
              <c:showBubbleSize val="0"/>
            </c:dLbl>
            <c:txPr>
              <a:bodyPr/>
              <a:lstStyle/>
              <a:p>
                <a:pPr>
                  <a:defRPr sz="1100" b="1"/>
                </a:pPr>
                <a:endParaRPr lang="en-US"/>
              </a:p>
            </c:txPr>
            <c:dLblPos val="t"/>
            <c:showLegendKey val="0"/>
            <c:showVal val="0"/>
            <c:showCatName val="0"/>
            <c:showSerName val="0"/>
            <c:showPercent val="0"/>
            <c:showBubbleSize val="0"/>
          </c:dLbls>
          <c:cat>
            <c:numRef>
              <c:f>Graphs!$B$17:$AP$17</c:f>
              <c:numCache>
                <c:formatCode>General</c:formatCode>
                <c:ptCount val="41"/>
                <c:pt idx="0">
                  <c:v>1974.0</c:v>
                </c:pt>
                <c:pt idx="1">
                  <c:v>1975.0</c:v>
                </c:pt>
                <c:pt idx="2">
                  <c:v>1976.0</c:v>
                </c:pt>
                <c:pt idx="3">
                  <c:v>1977.0</c:v>
                </c:pt>
                <c:pt idx="4">
                  <c:v>1978.0</c:v>
                </c:pt>
                <c:pt idx="5">
                  <c:v>1979.0</c:v>
                </c:pt>
                <c:pt idx="6">
                  <c:v>1980.0</c:v>
                </c:pt>
                <c:pt idx="7">
                  <c:v>1981.0</c:v>
                </c:pt>
                <c:pt idx="8">
                  <c:v>1982.0</c:v>
                </c:pt>
                <c:pt idx="9">
                  <c:v>1983.0</c:v>
                </c:pt>
                <c:pt idx="10">
                  <c:v>1984.0</c:v>
                </c:pt>
                <c:pt idx="11">
                  <c:v>1985.0</c:v>
                </c:pt>
                <c:pt idx="12">
                  <c:v>1986.0</c:v>
                </c:pt>
                <c:pt idx="13">
                  <c:v>1987.0</c:v>
                </c:pt>
                <c:pt idx="14">
                  <c:v>1988.0</c:v>
                </c:pt>
                <c:pt idx="15">
                  <c:v>1989.0</c:v>
                </c:pt>
                <c:pt idx="16">
                  <c:v>1990.0</c:v>
                </c:pt>
                <c:pt idx="17">
                  <c:v>1991.0</c:v>
                </c:pt>
                <c:pt idx="18">
                  <c:v>1992.0</c:v>
                </c:pt>
                <c:pt idx="19">
                  <c:v>1993.0</c:v>
                </c:pt>
                <c:pt idx="20">
                  <c:v>1994.0</c:v>
                </c:pt>
                <c:pt idx="21">
                  <c:v>1995.0</c:v>
                </c:pt>
                <c:pt idx="22">
                  <c:v>1996.0</c:v>
                </c:pt>
                <c:pt idx="23">
                  <c:v>1997.0</c:v>
                </c:pt>
                <c:pt idx="24">
                  <c:v>1998.0</c:v>
                </c:pt>
                <c:pt idx="25">
                  <c:v>1999.0</c:v>
                </c:pt>
                <c:pt idx="26">
                  <c:v>2000.0</c:v>
                </c:pt>
                <c:pt idx="27">
                  <c:v>2001.0</c:v>
                </c:pt>
                <c:pt idx="28">
                  <c:v>2002.0</c:v>
                </c:pt>
                <c:pt idx="29">
                  <c:v>2003.0</c:v>
                </c:pt>
                <c:pt idx="30">
                  <c:v>2004.0</c:v>
                </c:pt>
                <c:pt idx="31">
                  <c:v>2005.0</c:v>
                </c:pt>
                <c:pt idx="32">
                  <c:v>2006.0</c:v>
                </c:pt>
                <c:pt idx="33">
                  <c:v>2007.0</c:v>
                </c:pt>
                <c:pt idx="34">
                  <c:v>2008.0</c:v>
                </c:pt>
                <c:pt idx="35">
                  <c:v>2009.0</c:v>
                </c:pt>
                <c:pt idx="36">
                  <c:v>2010.0</c:v>
                </c:pt>
                <c:pt idx="37">
                  <c:v>2011.0</c:v>
                </c:pt>
                <c:pt idx="38">
                  <c:v>2012.0</c:v>
                </c:pt>
                <c:pt idx="39">
                  <c:v>2013.0</c:v>
                </c:pt>
                <c:pt idx="40">
                  <c:v>2014.0</c:v>
                </c:pt>
              </c:numCache>
            </c:numRef>
          </c:cat>
          <c:val>
            <c:numRef>
              <c:f>Graphs!$B$19:$AP$19</c:f>
              <c:numCache>
                <c:formatCode>0.00%</c:formatCode>
                <c:ptCount val="41"/>
                <c:pt idx="0">
                  <c:v>0.00012213211028995</c:v>
                </c:pt>
                <c:pt idx="1">
                  <c:v>0.00016536448236189</c:v>
                </c:pt>
                <c:pt idx="2">
                  <c:v>0.000887747616576438</c:v>
                </c:pt>
                <c:pt idx="3">
                  <c:v>0.00118007653545451</c:v>
                </c:pt>
                <c:pt idx="4">
                  <c:v>0.000873338593148752</c:v>
                </c:pt>
                <c:pt idx="5">
                  <c:v>0.00077601837607724</c:v>
                </c:pt>
                <c:pt idx="6">
                  <c:v>0.000605754089139357</c:v>
                </c:pt>
                <c:pt idx="7">
                  <c:v>0.000527792671396566</c:v>
                </c:pt>
                <c:pt idx="8">
                  <c:v>0.000651171483953139</c:v>
                </c:pt>
                <c:pt idx="9">
                  <c:v>0.000966032866665925</c:v>
                </c:pt>
                <c:pt idx="10">
                  <c:v>0.000892413147582693</c:v>
                </c:pt>
                <c:pt idx="11">
                  <c:v>0.000850346597405229</c:v>
                </c:pt>
                <c:pt idx="12">
                  <c:v>0.0016316598680574</c:v>
                </c:pt>
                <c:pt idx="13">
                  <c:v>0.00126803757655367</c:v>
                </c:pt>
                <c:pt idx="14">
                  <c:v>0.00139390717057041</c:v>
                </c:pt>
                <c:pt idx="15">
                  <c:v>0.00142929359463959</c:v>
                </c:pt>
                <c:pt idx="16">
                  <c:v>0.00144257085357015</c:v>
                </c:pt>
                <c:pt idx="17">
                  <c:v>0.00138128158072691</c:v>
                </c:pt>
                <c:pt idx="18">
                  <c:v>0.00144396035524012</c:v>
                </c:pt>
                <c:pt idx="19">
                  <c:v>0.00167206306594825</c:v>
                </c:pt>
                <c:pt idx="20">
                  <c:v>0.00200154250859441</c:v>
                </c:pt>
                <c:pt idx="21">
                  <c:v>0.00218982863722562</c:v>
                </c:pt>
                <c:pt idx="22">
                  <c:v>0.00235936739281041</c:v>
                </c:pt>
                <c:pt idx="23">
                  <c:v>0.00238275734898545</c:v>
                </c:pt>
                <c:pt idx="24">
                  <c:v>0.00218379032015658</c:v>
                </c:pt>
                <c:pt idx="25">
                  <c:v>0.0020902140054544</c:v>
                </c:pt>
                <c:pt idx="26">
                  <c:v>0.00213756166814183</c:v>
                </c:pt>
                <c:pt idx="27">
                  <c:v>0.00216975935253611</c:v>
                </c:pt>
                <c:pt idx="28">
                  <c:v>0.00236818292474429</c:v>
                </c:pt>
                <c:pt idx="29">
                  <c:v>0.00253739663115917</c:v>
                </c:pt>
                <c:pt idx="30">
                  <c:v>0.00262822821482312</c:v>
                </c:pt>
                <c:pt idx="31">
                  <c:v>0.00284033654490664</c:v>
                </c:pt>
                <c:pt idx="32">
                  <c:v>0.00279114225959084</c:v>
                </c:pt>
                <c:pt idx="33">
                  <c:v>0.00286734320553251</c:v>
                </c:pt>
                <c:pt idx="34">
                  <c:v>0.00283566593326671</c:v>
                </c:pt>
                <c:pt idx="35">
                  <c:v>0.00271607085938636</c:v>
                </c:pt>
                <c:pt idx="36">
                  <c:v>0.00261279887335574</c:v>
                </c:pt>
                <c:pt idx="37">
                  <c:v>0.00266949749123255</c:v>
                </c:pt>
                <c:pt idx="38">
                  <c:v>0.00283788486999008</c:v>
                </c:pt>
                <c:pt idx="39">
                  <c:v>0.0028986888599484</c:v>
                </c:pt>
                <c:pt idx="40">
                  <c:v>0.00283106777227632</c:v>
                </c:pt>
              </c:numCache>
            </c:numRef>
          </c:val>
          <c:smooth val="0"/>
        </c:ser>
        <c:ser>
          <c:idx val="2"/>
          <c:order val="2"/>
          <c:tx>
            <c:strRef>
              <c:f>Graphs!$A$20</c:f>
              <c:strCache>
                <c:ptCount val="1"/>
                <c:pt idx="0">
                  <c:v>Draw Elasticity</c:v>
                </c:pt>
              </c:strCache>
            </c:strRef>
          </c:tx>
          <c:spPr>
            <a:ln>
              <a:solidFill>
                <a:srgbClr val="4F81BD"/>
              </a:solidFill>
            </a:ln>
          </c:spPr>
          <c:marker>
            <c:symbol val="none"/>
          </c:marker>
          <c:dPt>
            <c:idx val="11"/>
            <c:marker>
              <c:symbol val="diamond"/>
              <c:size val="7"/>
            </c:marker>
            <c:bubble3D val="0"/>
          </c:dPt>
          <c:dPt>
            <c:idx val="20"/>
            <c:marker>
              <c:symbol val="diamond"/>
              <c:size val="7"/>
            </c:marker>
            <c:bubble3D val="0"/>
          </c:dPt>
          <c:dPt>
            <c:idx val="30"/>
            <c:marker>
              <c:symbol val="diamond"/>
              <c:size val="7"/>
            </c:marker>
            <c:bubble3D val="0"/>
          </c:dPt>
          <c:dLbls>
            <c:dLbl>
              <c:idx val="0"/>
              <c:layout/>
              <c:dLblPos val="t"/>
              <c:showLegendKey val="0"/>
              <c:showVal val="1"/>
              <c:showCatName val="0"/>
              <c:showSerName val="0"/>
              <c:showPercent val="0"/>
              <c:showBubbleSize val="0"/>
            </c:dLbl>
            <c:dLbl>
              <c:idx val="10"/>
              <c:layout>
                <c:manualLayout>
                  <c:x val="-0.0726093444790895"/>
                  <c:y val="-0.0996430190751703"/>
                </c:manualLayout>
              </c:layout>
              <c:dLblPos val="r"/>
              <c:showLegendKey val="0"/>
              <c:showVal val="1"/>
              <c:showCatName val="0"/>
              <c:showSerName val="0"/>
              <c:showPercent val="0"/>
              <c:showBubbleSize val="0"/>
            </c:dLbl>
            <c:dLbl>
              <c:idx val="11"/>
              <c:layout/>
              <c:dLblPos val="t"/>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manualLayout>
                  <c:x val="-0.0479558699230393"/>
                  <c:y val="0.0398541423198013"/>
                </c:manualLayout>
              </c:layout>
              <c:dLblPos val="r"/>
              <c:showLegendKey val="0"/>
              <c:showVal val="1"/>
              <c:showCatName val="0"/>
              <c:showSerName val="0"/>
              <c:showPercent val="0"/>
              <c:showBubbleSize val="0"/>
            </c:dLbl>
            <c:dLbl>
              <c:idx val="40"/>
              <c:layout/>
              <c:dLblPos val="t"/>
              <c:showLegendKey val="0"/>
              <c:showVal val="1"/>
              <c:showCatName val="0"/>
              <c:showSerName val="0"/>
              <c:showPercent val="0"/>
              <c:showBubbleSize val="0"/>
            </c:dLbl>
            <c:txPr>
              <a:bodyPr/>
              <a:lstStyle/>
              <a:p>
                <a:pPr>
                  <a:defRPr sz="1100" b="1"/>
                </a:pPr>
                <a:endParaRPr lang="en-US"/>
              </a:p>
            </c:txPr>
            <c:dLblPos val="t"/>
            <c:showLegendKey val="0"/>
            <c:showVal val="0"/>
            <c:showCatName val="0"/>
            <c:showSerName val="0"/>
            <c:showPercent val="0"/>
            <c:showBubbleSize val="0"/>
          </c:dLbls>
          <c:cat>
            <c:numRef>
              <c:f>Graphs!$B$17:$AP$17</c:f>
              <c:numCache>
                <c:formatCode>General</c:formatCode>
                <c:ptCount val="41"/>
                <c:pt idx="0">
                  <c:v>1974.0</c:v>
                </c:pt>
                <c:pt idx="1">
                  <c:v>1975.0</c:v>
                </c:pt>
                <c:pt idx="2">
                  <c:v>1976.0</c:v>
                </c:pt>
                <c:pt idx="3">
                  <c:v>1977.0</c:v>
                </c:pt>
                <c:pt idx="4">
                  <c:v>1978.0</c:v>
                </c:pt>
                <c:pt idx="5">
                  <c:v>1979.0</c:v>
                </c:pt>
                <c:pt idx="6">
                  <c:v>1980.0</c:v>
                </c:pt>
                <c:pt idx="7">
                  <c:v>1981.0</c:v>
                </c:pt>
                <c:pt idx="8">
                  <c:v>1982.0</c:v>
                </c:pt>
                <c:pt idx="9">
                  <c:v>1983.0</c:v>
                </c:pt>
                <c:pt idx="10">
                  <c:v>1984.0</c:v>
                </c:pt>
                <c:pt idx="11">
                  <c:v>1985.0</c:v>
                </c:pt>
                <c:pt idx="12">
                  <c:v>1986.0</c:v>
                </c:pt>
                <c:pt idx="13">
                  <c:v>1987.0</c:v>
                </c:pt>
                <c:pt idx="14">
                  <c:v>1988.0</c:v>
                </c:pt>
                <c:pt idx="15">
                  <c:v>1989.0</c:v>
                </c:pt>
                <c:pt idx="16">
                  <c:v>1990.0</c:v>
                </c:pt>
                <c:pt idx="17">
                  <c:v>1991.0</c:v>
                </c:pt>
                <c:pt idx="18">
                  <c:v>1992.0</c:v>
                </c:pt>
                <c:pt idx="19">
                  <c:v>1993.0</c:v>
                </c:pt>
                <c:pt idx="20">
                  <c:v>1994.0</c:v>
                </c:pt>
                <c:pt idx="21">
                  <c:v>1995.0</c:v>
                </c:pt>
                <c:pt idx="22">
                  <c:v>1996.0</c:v>
                </c:pt>
                <c:pt idx="23">
                  <c:v>1997.0</c:v>
                </c:pt>
                <c:pt idx="24">
                  <c:v>1998.0</c:v>
                </c:pt>
                <c:pt idx="25">
                  <c:v>1999.0</c:v>
                </c:pt>
                <c:pt idx="26">
                  <c:v>2000.0</c:v>
                </c:pt>
                <c:pt idx="27">
                  <c:v>2001.0</c:v>
                </c:pt>
                <c:pt idx="28">
                  <c:v>2002.0</c:v>
                </c:pt>
                <c:pt idx="29">
                  <c:v>2003.0</c:v>
                </c:pt>
                <c:pt idx="30">
                  <c:v>2004.0</c:v>
                </c:pt>
                <c:pt idx="31">
                  <c:v>2005.0</c:v>
                </c:pt>
                <c:pt idx="32">
                  <c:v>2006.0</c:v>
                </c:pt>
                <c:pt idx="33">
                  <c:v>2007.0</c:v>
                </c:pt>
                <c:pt idx="34">
                  <c:v>2008.0</c:v>
                </c:pt>
                <c:pt idx="35">
                  <c:v>2009.0</c:v>
                </c:pt>
                <c:pt idx="36">
                  <c:v>2010.0</c:v>
                </c:pt>
                <c:pt idx="37">
                  <c:v>2011.0</c:v>
                </c:pt>
                <c:pt idx="38">
                  <c:v>2012.0</c:v>
                </c:pt>
                <c:pt idx="39">
                  <c:v>2013.0</c:v>
                </c:pt>
                <c:pt idx="40">
                  <c:v>2014.0</c:v>
                </c:pt>
              </c:numCache>
            </c:numRef>
          </c:cat>
          <c:val>
            <c:numRef>
              <c:f>Graphs!$B$20:$AP$20</c:f>
              <c:numCache>
                <c:formatCode>0.00%</c:formatCode>
                <c:ptCount val="41"/>
                <c:pt idx="0">
                  <c:v>0.00237116939527562</c:v>
                </c:pt>
                <c:pt idx="1">
                  <c:v>0.00172544487023464</c:v>
                </c:pt>
                <c:pt idx="2">
                  <c:v>0.00128172395049774</c:v>
                </c:pt>
                <c:pt idx="3">
                  <c:v>0.00118168448822117</c:v>
                </c:pt>
                <c:pt idx="4">
                  <c:v>0.00175541343657335</c:v>
                </c:pt>
                <c:pt idx="5">
                  <c:v>0.00184552110852947</c:v>
                </c:pt>
                <c:pt idx="6">
                  <c:v>0.00214624147186524</c:v>
                </c:pt>
                <c:pt idx="7">
                  <c:v>0.00250504426524286</c:v>
                </c:pt>
                <c:pt idx="8">
                  <c:v>0.00290036295216382</c:v>
                </c:pt>
                <c:pt idx="9">
                  <c:v>0.00319936286105792</c:v>
                </c:pt>
                <c:pt idx="10">
                  <c:v>0.00420441591607444</c:v>
                </c:pt>
                <c:pt idx="11">
                  <c:v>0.00507878331632836</c:v>
                </c:pt>
                <c:pt idx="12">
                  <c:v>0.00391765053213352</c:v>
                </c:pt>
                <c:pt idx="13">
                  <c:v>0.00411136336341302</c:v>
                </c:pt>
                <c:pt idx="14">
                  <c:v>0.00409597619542194</c:v>
                </c:pt>
                <c:pt idx="15">
                  <c:v>0.00433292542578173</c:v>
                </c:pt>
                <c:pt idx="16">
                  <c:v>0.00412563516573961</c:v>
                </c:pt>
                <c:pt idx="17">
                  <c:v>0.00410831913837596</c:v>
                </c:pt>
                <c:pt idx="18">
                  <c:v>0.00347552753903817</c:v>
                </c:pt>
                <c:pt idx="19">
                  <c:v>0.00358862776564796</c:v>
                </c:pt>
                <c:pt idx="20">
                  <c:v>0.00359716914558266</c:v>
                </c:pt>
                <c:pt idx="21">
                  <c:v>0.00375432562978896</c:v>
                </c:pt>
                <c:pt idx="22">
                  <c:v>0.0035343232170332</c:v>
                </c:pt>
                <c:pt idx="23">
                  <c:v>0.00333693388831436</c:v>
                </c:pt>
                <c:pt idx="24">
                  <c:v>0.00313211952641915</c:v>
                </c:pt>
                <c:pt idx="25">
                  <c:v>0.00299839715147496</c:v>
                </c:pt>
                <c:pt idx="26">
                  <c:v>0.00269679959192673</c:v>
                </c:pt>
                <c:pt idx="27">
                  <c:v>0.00257928170037033</c:v>
                </c:pt>
                <c:pt idx="28">
                  <c:v>0.002619456430936</c:v>
                </c:pt>
                <c:pt idx="29">
                  <c:v>0.00258672872424726</c:v>
                </c:pt>
                <c:pt idx="30">
                  <c:v>0.00252784897418835</c:v>
                </c:pt>
                <c:pt idx="31">
                  <c:v>0.00233934192947168</c:v>
                </c:pt>
                <c:pt idx="32">
                  <c:v>0.00229024955929021</c:v>
                </c:pt>
                <c:pt idx="33">
                  <c:v>0.0021909091344827</c:v>
                </c:pt>
                <c:pt idx="34">
                  <c:v>0.00212581761431819</c:v>
                </c:pt>
                <c:pt idx="35">
                  <c:v>0.00203601438051767</c:v>
                </c:pt>
                <c:pt idx="36">
                  <c:v>0.0020053216601948</c:v>
                </c:pt>
                <c:pt idx="37">
                  <c:v>0.00194672910494981</c:v>
                </c:pt>
                <c:pt idx="38">
                  <c:v>0.00201495261716048</c:v>
                </c:pt>
                <c:pt idx="39">
                  <c:v>0.00200320757042525</c:v>
                </c:pt>
                <c:pt idx="40">
                  <c:v>0.00195647641668993</c:v>
                </c:pt>
              </c:numCache>
            </c:numRef>
          </c:val>
          <c:smooth val="0"/>
        </c:ser>
        <c:dLbls>
          <c:showLegendKey val="0"/>
          <c:showVal val="0"/>
          <c:showCatName val="0"/>
          <c:showSerName val="0"/>
          <c:showPercent val="0"/>
          <c:showBubbleSize val="0"/>
        </c:dLbls>
        <c:marker val="1"/>
        <c:smooth val="0"/>
        <c:axId val="-2143073624"/>
        <c:axId val="2147029144"/>
      </c:lineChart>
      <c:catAx>
        <c:axId val="2141135320"/>
        <c:scaling>
          <c:orientation val="minMax"/>
        </c:scaling>
        <c:delete val="0"/>
        <c:axPos val="b"/>
        <c:numFmt formatCode="General" sourceLinked="1"/>
        <c:majorTickMark val="out"/>
        <c:minorTickMark val="none"/>
        <c:tickLblPos val="nextTo"/>
        <c:crossAx val="-2140837592"/>
        <c:crosses val="autoZero"/>
        <c:auto val="1"/>
        <c:lblAlgn val="ctr"/>
        <c:lblOffset val="100"/>
        <c:tickLblSkip val="10"/>
        <c:noMultiLvlLbl val="0"/>
      </c:catAx>
      <c:valAx>
        <c:axId val="-2140837592"/>
        <c:scaling>
          <c:orientation val="minMax"/>
        </c:scaling>
        <c:delete val="0"/>
        <c:axPos val="l"/>
        <c:numFmt formatCode="&quot;$&quot;#,##0" sourceLinked="1"/>
        <c:majorTickMark val="out"/>
        <c:minorTickMark val="none"/>
        <c:tickLblPos val="nextTo"/>
        <c:crossAx val="2141135320"/>
        <c:crossesAt val="1.0"/>
        <c:crossBetween val="midCat"/>
      </c:valAx>
      <c:valAx>
        <c:axId val="2147029144"/>
        <c:scaling>
          <c:orientation val="minMax"/>
        </c:scaling>
        <c:delete val="0"/>
        <c:axPos val="r"/>
        <c:numFmt formatCode="0.00%" sourceLinked="1"/>
        <c:majorTickMark val="out"/>
        <c:minorTickMark val="none"/>
        <c:tickLblPos val="nextTo"/>
        <c:crossAx val="-2143073624"/>
        <c:crosses val="max"/>
        <c:crossBetween val="between"/>
      </c:valAx>
      <c:catAx>
        <c:axId val="-2143073624"/>
        <c:scaling>
          <c:orientation val="minMax"/>
        </c:scaling>
        <c:delete val="1"/>
        <c:axPos val="b"/>
        <c:numFmt formatCode="General" sourceLinked="1"/>
        <c:majorTickMark val="out"/>
        <c:minorTickMark val="none"/>
        <c:tickLblPos val="none"/>
        <c:crossAx val="2147029144"/>
        <c:crosses val="autoZero"/>
        <c:auto val="1"/>
        <c:lblAlgn val="ctr"/>
        <c:lblOffset val="100"/>
        <c:noMultiLvlLbl val="0"/>
      </c:catAx>
    </c:plotArea>
    <c:legend>
      <c:legendPos val="b"/>
      <c:layout>
        <c:manualLayout>
          <c:xMode val="edge"/>
          <c:yMode val="edge"/>
          <c:x val="0.259046625335161"/>
          <c:y val="0.860233857629112"/>
          <c:w val="0.64626200615524"/>
          <c:h val="0.0586631415598598"/>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solidFill>
                  <a:srgbClr val="7F7F7F"/>
                </a:solidFill>
                <a:latin typeface="Avenir Light"/>
                <a:cs typeface="Avenir Light"/>
              </a:rPr>
              <a:t>Over 40 Years Revenue as a Percentage of Sales has </a:t>
            </a:r>
            <a:r>
              <a:rPr lang="en-US" dirty="0" smtClean="0">
                <a:solidFill>
                  <a:srgbClr val="7F7F7F"/>
                </a:solidFill>
                <a:latin typeface="Avenir Light"/>
                <a:cs typeface="Avenir Light"/>
              </a:rPr>
              <a:t/>
            </a:r>
            <a:br>
              <a:rPr lang="en-US" dirty="0" smtClean="0">
                <a:solidFill>
                  <a:srgbClr val="7F7F7F"/>
                </a:solidFill>
                <a:latin typeface="Avenir Light"/>
                <a:cs typeface="Avenir Light"/>
              </a:rPr>
            </a:br>
            <a:r>
              <a:rPr lang="en-US" dirty="0" smtClean="0">
                <a:solidFill>
                  <a:srgbClr val="7F7F7F"/>
                </a:solidFill>
                <a:latin typeface="Avenir Light"/>
                <a:cs typeface="Avenir Light"/>
              </a:rPr>
              <a:t>Declined </a:t>
            </a:r>
            <a:r>
              <a:rPr lang="en-US" dirty="0">
                <a:solidFill>
                  <a:srgbClr val="7F7F7F"/>
                </a:solidFill>
                <a:latin typeface="Avenir Light"/>
                <a:cs typeface="Avenir Light"/>
              </a:rPr>
              <a:t>32%</a:t>
            </a:r>
          </a:p>
        </c:rich>
      </c:tx>
      <c:layout/>
      <c:overlay val="0"/>
    </c:title>
    <c:autoTitleDeleted val="0"/>
    <c:plotArea>
      <c:layout/>
      <c:lineChart>
        <c:grouping val="standard"/>
        <c:varyColors val="0"/>
        <c:ser>
          <c:idx val="0"/>
          <c:order val="0"/>
          <c:tx>
            <c:strRef>
              <c:f>'Net Income'!$A$61:$B$61</c:f>
              <c:strCache>
                <c:ptCount val="1"/>
                <c:pt idx="0">
                  <c:v>Total Sales</c:v>
                </c:pt>
              </c:strCache>
            </c:strRef>
          </c:tx>
          <c:spPr>
            <a:ln>
              <a:solidFill>
                <a:schemeClr val="accent1"/>
              </a:solidFill>
            </a:ln>
          </c:spPr>
          <c:marker>
            <c:symbol val="none"/>
          </c:marker>
          <c:dPt>
            <c:idx val="10"/>
            <c:marker>
              <c:symbol val="diamond"/>
              <c:size val="7"/>
            </c:marker>
            <c:bubble3D val="0"/>
          </c:dPt>
          <c:dPt>
            <c:idx val="20"/>
            <c:marker>
              <c:symbol val="diamond"/>
              <c:size val="7"/>
            </c:marker>
            <c:bubble3D val="0"/>
          </c:dPt>
          <c:dPt>
            <c:idx val="30"/>
            <c:marker>
              <c:symbol val="diamond"/>
              <c:size val="7"/>
            </c:marker>
            <c:bubble3D val="0"/>
          </c:dPt>
          <c:dPt>
            <c:idx val="39"/>
            <c:marker>
              <c:symbol val="diamond"/>
              <c:size val="7"/>
            </c:marker>
            <c:bubble3D val="0"/>
          </c:dPt>
          <c:dLbls>
            <c:dLbl>
              <c:idx val="10"/>
              <c:layout/>
              <c:dLblPos val="t"/>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manualLayout>
                  <c:x val="-0.0179312313994224"/>
                  <c:y val="0.027695866875701"/>
                </c:manualLayout>
              </c:layout>
              <c:dLblPos val="r"/>
              <c:showLegendKey val="0"/>
              <c:showVal val="1"/>
              <c:showCatName val="0"/>
              <c:showSerName val="0"/>
              <c:showPercent val="0"/>
              <c:showBubbleSize val="0"/>
            </c:dLbl>
            <c:dLbl>
              <c:idx val="39"/>
              <c:layout/>
              <c:dLblPos val="t"/>
              <c:showLegendKey val="0"/>
              <c:showVal val="1"/>
              <c:showCatName val="0"/>
              <c:showSerName val="0"/>
              <c:showPercent val="0"/>
              <c:showBubbleSize val="0"/>
            </c:dLbl>
            <c:txPr>
              <a:bodyPr/>
              <a:lstStyle/>
              <a:p>
                <a:pPr>
                  <a:defRPr sz="1200" b="1"/>
                </a:pPr>
                <a:endParaRPr lang="en-US"/>
              </a:p>
            </c:txPr>
            <c:dLblPos val="t"/>
            <c:showLegendKey val="0"/>
            <c:showVal val="0"/>
            <c:showCatName val="0"/>
            <c:showSerName val="0"/>
            <c:showPercent val="0"/>
            <c:showBubbleSize val="0"/>
          </c:dLbls>
          <c:cat>
            <c:strRef>
              <c:f>'Net Income'!$C$60:$AP$60</c:f>
              <c:strCache>
                <c:ptCount val="40"/>
                <c:pt idx="0">
                  <c:v>FY74</c:v>
                </c:pt>
                <c:pt idx="1">
                  <c:v>FY75</c:v>
                </c:pt>
                <c:pt idx="2">
                  <c:v>  FY76</c:v>
                </c:pt>
                <c:pt idx="3">
                  <c:v>  FY77</c:v>
                </c:pt>
                <c:pt idx="4">
                  <c:v>  FY78</c:v>
                </c:pt>
                <c:pt idx="5">
                  <c:v>  FY79</c:v>
                </c:pt>
                <c:pt idx="6">
                  <c:v>  FY80</c:v>
                </c:pt>
                <c:pt idx="7">
                  <c:v>  FY81</c:v>
                </c:pt>
                <c:pt idx="8">
                  <c:v>  FY82</c:v>
                </c:pt>
                <c:pt idx="9">
                  <c:v>    FY83</c:v>
                </c:pt>
                <c:pt idx="10">
                  <c:v>    FY84</c:v>
                </c:pt>
                <c:pt idx="11">
                  <c:v>    FY85</c:v>
                </c:pt>
                <c:pt idx="12">
                  <c:v>    FY86</c:v>
                </c:pt>
                <c:pt idx="13">
                  <c:v>    FY87</c:v>
                </c:pt>
                <c:pt idx="14">
                  <c:v>    FY88</c:v>
                </c:pt>
                <c:pt idx="15">
                  <c:v>    FY89</c:v>
                </c:pt>
                <c:pt idx="16">
                  <c:v>    FY90</c:v>
                </c:pt>
                <c:pt idx="17">
                  <c:v>FY91</c:v>
                </c:pt>
                <c:pt idx="18">
                  <c:v>FY92</c:v>
                </c:pt>
                <c:pt idx="19">
                  <c:v>FY93</c:v>
                </c:pt>
                <c:pt idx="20">
                  <c:v>FY94</c:v>
                </c:pt>
                <c:pt idx="21">
                  <c:v>FY95</c:v>
                </c:pt>
                <c:pt idx="22">
                  <c:v>FY96</c:v>
                </c:pt>
                <c:pt idx="23">
                  <c:v>FY97</c:v>
                </c:pt>
                <c:pt idx="24">
                  <c:v>FY98</c:v>
                </c:pt>
                <c:pt idx="25">
                  <c:v>FY99</c:v>
                </c:pt>
                <c:pt idx="26">
                  <c:v>FY00</c:v>
                </c:pt>
                <c:pt idx="27">
                  <c:v>FY01</c:v>
                </c:pt>
                <c:pt idx="28">
                  <c:v>FY02</c:v>
                </c:pt>
                <c:pt idx="29">
                  <c:v>FY03</c:v>
                </c:pt>
                <c:pt idx="30">
                  <c:v>FY04</c:v>
                </c:pt>
                <c:pt idx="31">
                  <c:v>FY05</c:v>
                </c:pt>
                <c:pt idx="32">
                  <c:v>FY06</c:v>
                </c:pt>
                <c:pt idx="33">
                  <c:v>FY07</c:v>
                </c:pt>
                <c:pt idx="34">
                  <c:v>FY08</c:v>
                </c:pt>
                <c:pt idx="35">
                  <c:v>FY09</c:v>
                </c:pt>
                <c:pt idx="36">
                  <c:v>FY10</c:v>
                </c:pt>
                <c:pt idx="37">
                  <c:v>FY11</c:v>
                </c:pt>
                <c:pt idx="38">
                  <c:v>FY12</c:v>
                </c:pt>
                <c:pt idx="39">
                  <c:v>FY13</c:v>
                </c:pt>
              </c:strCache>
            </c:strRef>
          </c:cat>
          <c:val>
            <c:numRef>
              <c:f>'Net Income'!$C$61:$AP$61</c:f>
              <c:numCache>
                <c:formatCode>"$"#,##0_);\("$"#,##0\)</c:formatCode>
                <c:ptCount val="40"/>
                <c:pt idx="0">
                  <c:v>634.9000000000001</c:v>
                </c:pt>
                <c:pt idx="1">
                  <c:v>842.7</c:v>
                </c:pt>
                <c:pt idx="2">
                  <c:v>1167.4</c:v>
                </c:pt>
                <c:pt idx="3">
                  <c:v>1468.8</c:v>
                </c:pt>
                <c:pt idx="4">
                  <c:v>1835.5</c:v>
                </c:pt>
                <c:pt idx="5">
                  <c:v>2063.4</c:v>
                </c:pt>
                <c:pt idx="6">
                  <c:v>2393.3</c:v>
                </c:pt>
                <c:pt idx="7">
                  <c:v>2923.7</c:v>
                </c:pt>
                <c:pt idx="8">
                  <c:v>3853.300000000001</c:v>
                </c:pt>
                <c:pt idx="9">
                  <c:v>5240.200000000001</c:v>
                </c:pt>
                <c:pt idx="10">
                  <c:v>7078.0</c:v>
                </c:pt>
                <c:pt idx="11">
                  <c:v>9035.1</c:v>
                </c:pt>
                <c:pt idx="12">
                  <c:v>12039.8</c:v>
                </c:pt>
                <c:pt idx="13">
                  <c:v>12449.29999999999</c:v>
                </c:pt>
                <c:pt idx="14">
                  <c:v>15027.79999999999</c:v>
                </c:pt>
                <c:pt idx="15">
                  <c:v>18514.21</c:v>
                </c:pt>
                <c:pt idx="16">
                  <c:v>20015.6</c:v>
                </c:pt>
                <c:pt idx="17">
                  <c:v>20451.1</c:v>
                </c:pt>
                <c:pt idx="18">
                  <c:v>21678.23</c:v>
                </c:pt>
                <c:pt idx="19">
                  <c:v>24870.96000000002</c:v>
                </c:pt>
                <c:pt idx="20">
                  <c:v>28018.67000000001</c:v>
                </c:pt>
                <c:pt idx="21">
                  <c:v>31245.61999999997</c:v>
                </c:pt>
                <c:pt idx="22">
                  <c:v>32990.85000000001</c:v>
                </c:pt>
                <c:pt idx="23">
                  <c:v>33872.77</c:v>
                </c:pt>
                <c:pt idx="24">
                  <c:v>33792.618</c:v>
                </c:pt>
                <c:pt idx="25">
                  <c:v>33921.16789600001</c:v>
                </c:pt>
                <c:pt idx="26">
                  <c:v>34799.49000000001</c:v>
                </c:pt>
                <c:pt idx="27">
                  <c:v>35702.61</c:v>
                </c:pt>
                <c:pt idx="28">
                  <c:v>38761.2</c:v>
                </c:pt>
                <c:pt idx="29">
                  <c:v>41169.92000000001</c:v>
                </c:pt>
                <c:pt idx="30">
                  <c:v>44830.57600000002</c:v>
                </c:pt>
                <c:pt idx="31">
                  <c:v>47425.34600000001</c:v>
                </c:pt>
                <c:pt idx="32">
                  <c:v>51596.05</c:v>
                </c:pt>
                <c:pt idx="33">
                  <c:v>52342.4784</c:v>
                </c:pt>
                <c:pt idx="34">
                  <c:v>53348.30189500001</c:v>
                </c:pt>
                <c:pt idx="35">
                  <c:v>53062.52</c:v>
                </c:pt>
                <c:pt idx="36">
                  <c:v>54200.326</c:v>
                </c:pt>
                <c:pt idx="37">
                  <c:v>55506.2196</c:v>
                </c:pt>
                <c:pt idx="38">
                  <c:v>60330.30600000001</c:v>
                </c:pt>
                <c:pt idx="39">
                  <c:v>62783.13700000002</c:v>
                </c:pt>
              </c:numCache>
            </c:numRef>
          </c:val>
          <c:smooth val="0"/>
        </c:ser>
        <c:ser>
          <c:idx val="1"/>
          <c:order val="1"/>
          <c:tx>
            <c:strRef>
              <c:f>'Net Income'!$A$62:$B$62</c:f>
              <c:strCache>
                <c:ptCount val="1"/>
                <c:pt idx="0">
                  <c:v>Revenue</c:v>
                </c:pt>
              </c:strCache>
            </c:strRef>
          </c:tx>
          <c:spPr>
            <a:ln w="44450">
              <a:solidFill>
                <a:schemeClr val="tx1">
                  <a:lumMod val="50000"/>
                  <a:lumOff val="50000"/>
                </a:schemeClr>
              </a:solidFill>
            </a:ln>
          </c:spPr>
          <c:marker>
            <c:symbol val="none"/>
          </c:marker>
          <c:dPt>
            <c:idx val="10"/>
            <c:marker>
              <c:symbol val="diamond"/>
              <c:size val="7"/>
            </c:marker>
            <c:bubble3D val="0"/>
          </c:dPt>
          <c:dPt>
            <c:idx val="20"/>
            <c:marker>
              <c:symbol val="diamond"/>
              <c:size val="7"/>
            </c:marker>
            <c:bubble3D val="0"/>
          </c:dPt>
          <c:dPt>
            <c:idx val="30"/>
            <c:marker>
              <c:symbol val="diamond"/>
              <c:size val="7"/>
            </c:marker>
            <c:bubble3D val="0"/>
          </c:dPt>
          <c:dLbls>
            <c:dLbl>
              <c:idx val="10"/>
              <c:layout>
                <c:manualLayout>
                  <c:x val="0.00139938574623779"/>
                  <c:y val="0.0109620861150745"/>
                </c:manualLayout>
              </c:layout>
              <c:dLblPos val="r"/>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dLblPos val="t"/>
              <c:showLegendKey val="0"/>
              <c:showVal val="1"/>
              <c:showCatName val="0"/>
              <c:showSerName val="0"/>
              <c:showPercent val="0"/>
              <c:showBubbleSize val="0"/>
            </c:dLbl>
            <c:dLbl>
              <c:idx val="39"/>
              <c:layout/>
              <c:dLblPos val="t"/>
              <c:showLegendKey val="0"/>
              <c:showVal val="1"/>
              <c:showCatName val="0"/>
              <c:showSerName val="0"/>
              <c:showPercent val="0"/>
              <c:showBubbleSize val="0"/>
            </c:dLbl>
            <c:txPr>
              <a:bodyPr/>
              <a:lstStyle/>
              <a:p>
                <a:pPr>
                  <a:defRPr sz="1200" b="1"/>
                </a:pPr>
                <a:endParaRPr lang="en-US"/>
              </a:p>
            </c:txPr>
            <c:dLblPos val="t"/>
            <c:showLegendKey val="0"/>
            <c:showVal val="0"/>
            <c:showCatName val="0"/>
            <c:showSerName val="0"/>
            <c:showPercent val="0"/>
            <c:showBubbleSize val="0"/>
          </c:dLbls>
          <c:cat>
            <c:strRef>
              <c:f>'Net Income'!$C$60:$AP$60</c:f>
              <c:strCache>
                <c:ptCount val="40"/>
                <c:pt idx="0">
                  <c:v>FY74</c:v>
                </c:pt>
                <c:pt idx="1">
                  <c:v>FY75</c:v>
                </c:pt>
                <c:pt idx="2">
                  <c:v>  FY76</c:v>
                </c:pt>
                <c:pt idx="3">
                  <c:v>  FY77</c:v>
                </c:pt>
                <c:pt idx="4">
                  <c:v>  FY78</c:v>
                </c:pt>
                <c:pt idx="5">
                  <c:v>  FY79</c:v>
                </c:pt>
                <c:pt idx="6">
                  <c:v>  FY80</c:v>
                </c:pt>
                <c:pt idx="7">
                  <c:v>  FY81</c:v>
                </c:pt>
                <c:pt idx="8">
                  <c:v>  FY82</c:v>
                </c:pt>
                <c:pt idx="9">
                  <c:v>    FY83</c:v>
                </c:pt>
                <c:pt idx="10">
                  <c:v>    FY84</c:v>
                </c:pt>
                <c:pt idx="11">
                  <c:v>    FY85</c:v>
                </c:pt>
                <c:pt idx="12">
                  <c:v>    FY86</c:v>
                </c:pt>
                <c:pt idx="13">
                  <c:v>    FY87</c:v>
                </c:pt>
                <c:pt idx="14">
                  <c:v>    FY88</c:v>
                </c:pt>
                <c:pt idx="15">
                  <c:v>    FY89</c:v>
                </c:pt>
                <c:pt idx="16">
                  <c:v>    FY90</c:v>
                </c:pt>
                <c:pt idx="17">
                  <c:v>FY91</c:v>
                </c:pt>
                <c:pt idx="18">
                  <c:v>FY92</c:v>
                </c:pt>
                <c:pt idx="19">
                  <c:v>FY93</c:v>
                </c:pt>
                <c:pt idx="20">
                  <c:v>FY94</c:v>
                </c:pt>
                <c:pt idx="21">
                  <c:v>FY95</c:v>
                </c:pt>
                <c:pt idx="22">
                  <c:v>FY96</c:v>
                </c:pt>
                <c:pt idx="23">
                  <c:v>FY97</c:v>
                </c:pt>
                <c:pt idx="24">
                  <c:v>FY98</c:v>
                </c:pt>
                <c:pt idx="25">
                  <c:v>FY99</c:v>
                </c:pt>
                <c:pt idx="26">
                  <c:v>FY00</c:v>
                </c:pt>
                <c:pt idx="27">
                  <c:v>FY01</c:v>
                </c:pt>
                <c:pt idx="28">
                  <c:v>FY02</c:v>
                </c:pt>
                <c:pt idx="29">
                  <c:v>FY03</c:v>
                </c:pt>
                <c:pt idx="30">
                  <c:v>FY04</c:v>
                </c:pt>
                <c:pt idx="31">
                  <c:v>FY05</c:v>
                </c:pt>
                <c:pt idx="32">
                  <c:v>FY06</c:v>
                </c:pt>
                <c:pt idx="33">
                  <c:v>FY07</c:v>
                </c:pt>
                <c:pt idx="34">
                  <c:v>FY08</c:v>
                </c:pt>
                <c:pt idx="35">
                  <c:v>FY09</c:v>
                </c:pt>
                <c:pt idx="36">
                  <c:v>FY10</c:v>
                </c:pt>
                <c:pt idx="37">
                  <c:v>FY11</c:v>
                </c:pt>
                <c:pt idx="38">
                  <c:v>FY12</c:v>
                </c:pt>
                <c:pt idx="39">
                  <c:v>FY13</c:v>
                </c:pt>
              </c:strCache>
            </c:strRef>
          </c:cat>
          <c:val>
            <c:numRef>
              <c:f>'Net Income'!$C$62:$AP$62</c:f>
              <c:numCache>
                <c:formatCode>"$"#,#00</c:formatCode>
                <c:ptCount val="40"/>
                <c:pt idx="0">
                  <c:v>292.0</c:v>
                </c:pt>
                <c:pt idx="1">
                  <c:v>387.3</c:v>
                </c:pt>
                <c:pt idx="2">
                  <c:v>500.8</c:v>
                </c:pt>
                <c:pt idx="3">
                  <c:v>589.8</c:v>
                </c:pt>
                <c:pt idx="4">
                  <c:v>732.3</c:v>
                </c:pt>
                <c:pt idx="5">
                  <c:v>819.4</c:v>
                </c:pt>
                <c:pt idx="6">
                  <c:v>977.9</c:v>
                </c:pt>
                <c:pt idx="7">
                  <c:v>1174.6</c:v>
                </c:pt>
                <c:pt idx="8">
                  <c:v>1538.8</c:v>
                </c:pt>
                <c:pt idx="9">
                  <c:v>2072.400000000001</c:v>
                </c:pt>
                <c:pt idx="10">
                  <c:v>2870.7</c:v>
                </c:pt>
                <c:pt idx="11">
                  <c:v>3734.9</c:v>
                </c:pt>
                <c:pt idx="12">
                  <c:v>4908.777</c:v>
                </c:pt>
                <c:pt idx="13">
                  <c:v>4923.387000000001</c:v>
                </c:pt>
                <c:pt idx="14">
                  <c:v>5923.699000000001</c:v>
                </c:pt>
                <c:pt idx="15">
                  <c:v>7343.233</c:v>
                </c:pt>
                <c:pt idx="16">
                  <c:v>7709.731000000001</c:v>
                </c:pt>
                <c:pt idx="17">
                  <c:v>7704.414</c:v>
                </c:pt>
                <c:pt idx="18">
                  <c:v>8049.851000000002</c:v>
                </c:pt>
                <c:pt idx="19">
                  <c:v>9176.328000000001</c:v>
                </c:pt>
                <c:pt idx="20">
                  <c:v>9971.749999999991</c:v>
                </c:pt>
                <c:pt idx="21">
                  <c:v>11100.918</c:v>
                </c:pt>
                <c:pt idx="22">
                  <c:v>11575.801</c:v>
                </c:pt>
                <c:pt idx="23">
                  <c:v>11939.54499999999</c:v>
                </c:pt>
                <c:pt idx="24">
                  <c:v>12421.07</c:v>
                </c:pt>
                <c:pt idx="25">
                  <c:v>11718.08499999999</c:v>
                </c:pt>
                <c:pt idx="26">
                  <c:v>11870.81999999999</c:v>
                </c:pt>
                <c:pt idx="27">
                  <c:v>12555.725</c:v>
                </c:pt>
                <c:pt idx="28">
                  <c:v>13522.0</c:v>
                </c:pt>
                <c:pt idx="29">
                  <c:v>14456.499</c:v>
                </c:pt>
                <c:pt idx="30">
                  <c:v>14706.44999999999</c:v>
                </c:pt>
                <c:pt idx="31">
                  <c:v>15792.25999999999</c:v>
                </c:pt>
                <c:pt idx="32">
                  <c:v>16730.042</c:v>
                </c:pt>
                <c:pt idx="33">
                  <c:v>17557.77110000001</c:v>
                </c:pt>
                <c:pt idx="34">
                  <c:v>17876.7765</c:v>
                </c:pt>
                <c:pt idx="35">
                  <c:v>17596.0665</c:v>
                </c:pt>
                <c:pt idx="36">
                  <c:v>17957.2372</c:v>
                </c:pt>
                <c:pt idx="37">
                  <c:v>18475.70099999999</c:v>
                </c:pt>
                <c:pt idx="38">
                  <c:v>18718.6781</c:v>
                </c:pt>
                <c:pt idx="39">
                  <c:v>19738.0235</c:v>
                </c:pt>
              </c:numCache>
            </c:numRef>
          </c:val>
          <c:smooth val="0"/>
        </c:ser>
        <c:dLbls>
          <c:showLegendKey val="0"/>
          <c:showVal val="0"/>
          <c:showCatName val="0"/>
          <c:showSerName val="0"/>
          <c:showPercent val="0"/>
          <c:showBubbleSize val="0"/>
        </c:dLbls>
        <c:marker val="1"/>
        <c:smooth val="0"/>
        <c:axId val="-2142014056"/>
        <c:axId val="-2141890808"/>
      </c:lineChart>
      <c:lineChart>
        <c:grouping val="standard"/>
        <c:varyColors val="0"/>
        <c:ser>
          <c:idx val="2"/>
          <c:order val="2"/>
          <c:tx>
            <c:strRef>
              <c:f>'Net Income'!$A$63:$B$63</c:f>
              <c:strCache>
                <c:ptCount val="1"/>
                <c:pt idx="0">
                  <c:v>Revenu as % of Sales</c:v>
                </c:pt>
              </c:strCache>
            </c:strRef>
          </c:tx>
          <c:spPr>
            <a:ln>
              <a:solidFill>
                <a:srgbClr val="E46C0A"/>
              </a:solidFill>
            </a:ln>
          </c:spPr>
          <c:marker>
            <c:symbol val="none"/>
          </c:marker>
          <c:dPt>
            <c:idx val="0"/>
            <c:marker>
              <c:symbol val="diamond"/>
              <c:size val="7"/>
            </c:marker>
            <c:bubble3D val="0"/>
          </c:dPt>
          <c:dPt>
            <c:idx val="10"/>
            <c:marker>
              <c:symbol val="diamond"/>
              <c:size val="7"/>
            </c:marker>
            <c:bubble3D val="0"/>
          </c:dPt>
          <c:dPt>
            <c:idx val="20"/>
            <c:marker>
              <c:symbol val="diamond"/>
              <c:size val="7"/>
            </c:marker>
            <c:bubble3D val="0"/>
          </c:dPt>
          <c:dPt>
            <c:idx val="30"/>
            <c:marker>
              <c:symbol val="diamond"/>
              <c:size val="7"/>
            </c:marker>
            <c:bubble3D val="0"/>
          </c:dPt>
          <c:dPt>
            <c:idx val="39"/>
            <c:marker>
              <c:symbol val="diamond"/>
              <c:size val="7"/>
            </c:marker>
            <c:bubble3D val="0"/>
          </c:dPt>
          <c:dLbls>
            <c:dLbl>
              <c:idx val="0"/>
              <c:layout/>
              <c:dLblPos val="t"/>
              <c:showLegendKey val="0"/>
              <c:showVal val="1"/>
              <c:showCatName val="0"/>
              <c:showSerName val="0"/>
              <c:showPercent val="0"/>
              <c:showBubbleSize val="0"/>
            </c:dLbl>
            <c:dLbl>
              <c:idx val="10"/>
              <c:layout/>
              <c:dLblPos val="t"/>
              <c:showLegendKey val="0"/>
              <c:showVal val="1"/>
              <c:showCatName val="0"/>
              <c:showSerName val="0"/>
              <c:showPercent val="0"/>
              <c:showBubbleSize val="0"/>
            </c:dLbl>
            <c:dLbl>
              <c:idx val="20"/>
              <c:layout/>
              <c:dLblPos val="t"/>
              <c:showLegendKey val="0"/>
              <c:showVal val="1"/>
              <c:showCatName val="0"/>
              <c:showSerName val="0"/>
              <c:showPercent val="0"/>
              <c:showBubbleSize val="0"/>
            </c:dLbl>
            <c:dLbl>
              <c:idx val="30"/>
              <c:layout/>
              <c:dLblPos val="t"/>
              <c:showLegendKey val="0"/>
              <c:showVal val="1"/>
              <c:showCatName val="0"/>
              <c:showSerName val="0"/>
              <c:showPercent val="0"/>
              <c:showBubbleSize val="0"/>
            </c:dLbl>
            <c:dLbl>
              <c:idx val="39"/>
              <c:layout/>
              <c:dLblPos val="t"/>
              <c:showLegendKey val="0"/>
              <c:showVal val="1"/>
              <c:showCatName val="0"/>
              <c:showSerName val="0"/>
              <c:showPercent val="0"/>
              <c:showBubbleSize val="0"/>
            </c:dLbl>
            <c:txPr>
              <a:bodyPr/>
              <a:lstStyle/>
              <a:p>
                <a:pPr>
                  <a:defRPr sz="1400" b="1"/>
                </a:pPr>
                <a:endParaRPr lang="en-US"/>
              </a:p>
            </c:txPr>
            <c:dLblPos val="t"/>
            <c:showLegendKey val="0"/>
            <c:showVal val="0"/>
            <c:showCatName val="0"/>
            <c:showSerName val="0"/>
            <c:showPercent val="0"/>
            <c:showBubbleSize val="0"/>
          </c:dLbls>
          <c:cat>
            <c:strRef>
              <c:f>'Net Income'!$C$60:$AP$60</c:f>
              <c:strCache>
                <c:ptCount val="40"/>
                <c:pt idx="0">
                  <c:v>FY74</c:v>
                </c:pt>
                <c:pt idx="1">
                  <c:v>FY75</c:v>
                </c:pt>
                <c:pt idx="2">
                  <c:v>  FY76</c:v>
                </c:pt>
                <c:pt idx="3">
                  <c:v>  FY77</c:v>
                </c:pt>
                <c:pt idx="4">
                  <c:v>  FY78</c:v>
                </c:pt>
                <c:pt idx="5">
                  <c:v>  FY79</c:v>
                </c:pt>
                <c:pt idx="6">
                  <c:v>  FY80</c:v>
                </c:pt>
                <c:pt idx="7">
                  <c:v>  FY81</c:v>
                </c:pt>
                <c:pt idx="8">
                  <c:v>  FY82</c:v>
                </c:pt>
                <c:pt idx="9">
                  <c:v>    FY83</c:v>
                </c:pt>
                <c:pt idx="10">
                  <c:v>    FY84</c:v>
                </c:pt>
                <c:pt idx="11">
                  <c:v>    FY85</c:v>
                </c:pt>
                <c:pt idx="12">
                  <c:v>    FY86</c:v>
                </c:pt>
                <c:pt idx="13">
                  <c:v>    FY87</c:v>
                </c:pt>
                <c:pt idx="14">
                  <c:v>    FY88</c:v>
                </c:pt>
                <c:pt idx="15">
                  <c:v>    FY89</c:v>
                </c:pt>
                <c:pt idx="16">
                  <c:v>    FY90</c:v>
                </c:pt>
                <c:pt idx="17">
                  <c:v>FY91</c:v>
                </c:pt>
                <c:pt idx="18">
                  <c:v>FY92</c:v>
                </c:pt>
                <c:pt idx="19">
                  <c:v>FY93</c:v>
                </c:pt>
                <c:pt idx="20">
                  <c:v>FY94</c:v>
                </c:pt>
                <c:pt idx="21">
                  <c:v>FY95</c:v>
                </c:pt>
                <c:pt idx="22">
                  <c:v>FY96</c:v>
                </c:pt>
                <c:pt idx="23">
                  <c:v>FY97</c:v>
                </c:pt>
                <c:pt idx="24">
                  <c:v>FY98</c:v>
                </c:pt>
                <c:pt idx="25">
                  <c:v>FY99</c:v>
                </c:pt>
                <c:pt idx="26">
                  <c:v>FY00</c:v>
                </c:pt>
                <c:pt idx="27">
                  <c:v>FY01</c:v>
                </c:pt>
                <c:pt idx="28">
                  <c:v>FY02</c:v>
                </c:pt>
                <c:pt idx="29">
                  <c:v>FY03</c:v>
                </c:pt>
                <c:pt idx="30">
                  <c:v>FY04</c:v>
                </c:pt>
                <c:pt idx="31">
                  <c:v>FY05</c:v>
                </c:pt>
                <c:pt idx="32">
                  <c:v>FY06</c:v>
                </c:pt>
                <c:pt idx="33">
                  <c:v>FY07</c:v>
                </c:pt>
                <c:pt idx="34">
                  <c:v>FY08</c:v>
                </c:pt>
                <c:pt idx="35">
                  <c:v>FY09</c:v>
                </c:pt>
                <c:pt idx="36">
                  <c:v>FY10</c:v>
                </c:pt>
                <c:pt idx="37">
                  <c:v>FY11</c:v>
                </c:pt>
                <c:pt idx="38">
                  <c:v>FY12</c:v>
                </c:pt>
                <c:pt idx="39">
                  <c:v>FY13</c:v>
                </c:pt>
              </c:strCache>
            </c:strRef>
          </c:cat>
          <c:val>
            <c:numRef>
              <c:f>'Net Income'!$C$63:$AP$63</c:f>
              <c:numCache>
                <c:formatCode>0%</c:formatCode>
                <c:ptCount val="40"/>
                <c:pt idx="0">
                  <c:v>0.459914947235785</c:v>
                </c:pt>
                <c:pt idx="1">
                  <c:v>0.459594161623353</c:v>
                </c:pt>
                <c:pt idx="2">
                  <c:v>0.428987493575467</c:v>
                </c:pt>
                <c:pt idx="3">
                  <c:v>0.401552287581699</c:v>
                </c:pt>
                <c:pt idx="4">
                  <c:v>0.398964859711251</c:v>
                </c:pt>
                <c:pt idx="5">
                  <c:v>0.397111563438984</c:v>
                </c:pt>
                <c:pt idx="6">
                  <c:v>0.40859900555718</c:v>
                </c:pt>
                <c:pt idx="7">
                  <c:v>0.401751205664056</c:v>
                </c:pt>
                <c:pt idx="8">
                  <c:v>0.399346015103937</c:v>
                </c:pt>
                <c:pt idx="9">
                  <c:v>0.395481088508072</c:v>
                </c:pt>
                <c:pt idx="10">
                  <c:v>0.405580672506358</c:v>
                </c:pt>
                <c:pt idx="11">
                  <c:v>0.413376719682129</c:v>
                </c:pt>
                <c:pt idx="12">
                  <c:v>0.407712503529959</c:v>
                </c:pt>
                <c:pt idx="13">
                  <c:v>0.395475006626879</c:v>
                </c:pt>
                <c:pt idx="14">
                  <c:v>0.394182714702086</c:v>
                </c:pt>
                <c:pt idx="15">
                  <c:v>0.396626861205529</c:v>
                </c:pt>
                <c:pt idx="16">
                  <c:v>0.385186104838226</c:v>
                </c:pt>
                <c:pt idx="17">
                  <c:v>0.376723697013853</c:v>
                </c:pt>
                <c:pt idx="18">
                  <c:v>0.371333406832569</c:v>
                </c:pt>
                <c:pt idx="19">
                  <c:v>0.368957531193006</c:v>
                </c:pt>
                <c:pt idx="20">
                  <c:v>0.355896621788258</c:v>
                </c:pt>
                <c:pt idx="21">
                  <c:v>0.355279171928738</c:v>
                </c:pt>
                <c:pt idx="22">
                  <c:v>0.350879137700302</c:v>
                </c:pt>
                <c:pt idx="23">
                  <c:v>0.352482096976421</c:v>
                </c:pt>
                <c:pt idx="24">
                  <c:v>0.367567555730663</c:v>
                </c:pt>
                <c:pt idx="25">
                  <c:v>0.345450517385689</c:v>
                </c:pt>
                <c:pt idx="26">
                  <c:v>0.341120516421361</c:v>
                </c:pt>
                <c:pt idx="27">
                  <c:v>0.351675269679164</c:v>
                </c:pt>
                <c:pt idx="28">
                  <c:v>0.348854008647823</c:v>
                </c:pt>
                <c:pt idx="29">
                  <c:v>0.351142266003917</c:v>
                </c:pt>
                <c:pt idx="30">
                  <c:v>0.328045082445516</c:v>
                </c:pt>
                <c:pt idx="31">
                  <c:v>0.332991982810205</c:v>
                </c:pt>
                <c:pt idx="32">
                  <c:v>0.324250441652026</c:v>
                </c:pt>
                <c:pt idx="33">
                  <c:v>0.335440193829263</c:v>
                </c:pt>
                <c:pt idx="34">
                  <c:v>0.335095511290782</c:v>
                </c:pt>
                <c:pt idx="35">
                  <c:v>0.33161007995851</c:v>
                </c:pt>
                <c:pt idx="36">
                  <c:v>0.331312346719096</c:v>
                </c:pt>
                <c:pt idx="37">
                  <c:v>0.332858211802989</c:v>
                </c:pt>
                <c:pt idx="38">
                  <c:v>0.310269901498593</c:v>
                </c:pt>
                <c:pt idx="39">
                  <c:v>0.314384155414216</c:v>
                </c:pt>
              </c:numCache>
            </c:numRef>
          </c:val>
          <c:smooth val="0"/>
        </c:ser>
        <c:dLbls>
          <c:showLegendKey val="0"/>
          <c:showVal val="0"/>
          <c:showCatName val="0"/>
          <c:showSerName val="0"/>
          <c:showPercent val="0"/>
          <c:showBubbleSize val="0"/>
        </c:dLbls>
        <c:marker val="1"/>
        <c:smooth val="0"/>
        <c:axId val="-2143366376"/>
        <c:axId val="-2141893896"/>
      </c:lineChart>
      <c:catAx>
        <c:axId val="-2142014056"/>
        <c:scaling>
          <c:orientation val="minMax"/>
        </c:scaling>
        <c:delete val="0"/>
        <c:axPos val="b"/>
        <c:majorTickMark val="out"/>
        <c:minorTickMark val="none"/>
        <c:tickLblPos val="nextTo"/>
        <c:crossAx val="-2141890808"/>
        <c:crosses val="autoZero"/>
        <c:auto val="1"/>
        <c:lblAlgn val="ctr"/>
        <c:lblOffset val="100"/>
        <c:tickLblSkip val="10"/>
        <c:noMultiLvlLbl val="0"/>
      </c:catAx>
      <c:valAx>
        <c:axId val="-2141890808"/>
        <c:scaling>
          <c:orientation val="minMax"/>
        </c:scaling>
        <c:delete val="0"/>
        <c:axPos val="l"/>
        <c:numFmt formatCode="&quot;$&quot;#,##0_);\(&quot;$&quot;#,##0\)" sourceLinked="1"/>
        <c:majorTickMark val="out"/>
        <c:minorTickMark val="none"/>
        <c:tickLblPos val="nextTo"/>
        <c:crossAx val="-2142014056"/>
        <c:crosses val="autoZero"/>
        <c:crossBetween val="between"/>
      </c:valAx>
      <c:valAx>
        <c:axId val="-2141893896"/>
        <c:scaling>
          <c:orientation val="minMax"/>
        </c:scaling>
        <c:delete val="0"/>
        <c:axPos val="r"/>
        <c:numFmt formatCode="0%" sourceLinked="1"/>
        <c:majorTickMark val="out"/>
        <c:minorTickMark val="none"/>
        <c:tickLblPos val="nextTo"/>
        <c:crossAx val="-2143366376"/>
        <c:crosses val="max"/>
        <c:crossBetween val="between"/>
      </c:valAx>
      <c:catAx>
        <c:axId val="-2143366376"/>
        <c:scaling>
          <c:orientation val="minMax"/>
        </c:scaling>
        <c:delete val="1"/>
        <c:axPos val="b"/>
        <c:majorTickMark val="out"/>
        <c:minorTickMark val="none"/>
        <c:tickLblPos val="none"/>
        <c:crossAx val="-2141893896"/>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0.16667</cdr:x>
      <cdr:y>0.68932</cdr:y>
    </cdr:from>
    <cdr:to>
      <cdr:x>0.28431</cdr:x>
      <cdr:y>0.81359</cdr:y>
    </cdr:to>
    <cdr:grpSp>
      <cdr:nvGrpSpPr>
        <cdr:cNvPr id="4" name="Group 3"/>
        <cdr:cNvGrpSpPr/>
      </cdr:nvGrpSpPr>
      <cdr:grpSpPr>
        <a:xfrm xmlns:a="http://schemas.openxmlformats.org/drawingml/2006/main">
          <a:off x="1409728" y="3381374"/>
          <a:ext cx="995023" cy="609591"/>
          <a:chOff x="1295400" y="3381376"/>
          <a:chExt cx="914400" cy="609600"/>
        </a:xfrm>
      </cdr:grpSpPr>
      <cdr:sp macro="" textlink="">
        <cdr:nvSpPr>
          <cdr:cNvPr id="2" name="Rounded Rectangular Callout 1"/>
          <cdr:cNvSpPr/>
        </cdr:nvSpPr>
        <cdr:spPr>
          <a:xfrm xmlns:a="http://schemas.openxmlformats.org/drawingml/2006/main">
            <a:off x="1295400" y="3381376"/>
            <a:ext cx="914400" cy="609600"/>
          </a:xfrm>
          <a:prstGeom xmlns:a="http://schemas.openxmlformats.org/drawingml/2006/main" prst="wedgeRoundRectCallout">
            <a:avLst>
              <a:gd name="adj1" fmla="val -22080"/>
              <a:gd name="adj2" fmla="val 69357"/>
              <a:gd name="adj3" fmla="val 16667"/>
            </a:avLst>
          </a:prstGeom>
          <a:noFill xmlns:a="http://schemas.openxmlformats.org/drawingml/2006/main"/>
          <a:ln xmlns:a="http://schemas.openxmlformats.org/drawingml/2006/main">
            <a:solidFill>
              <a:schemeClr val="tx2">
                <a:lumMod val="60000"/>
                <a:lumOff val="40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endParaRPr lang="en-US" b="1"/>
          </a:p>
        </cdr:txBody>
      </cdr:sp>
      <cdr:sp macro="" textlink="">
        <cdr:nvSpPr>
          <cdr:cNvPr id="3" name="TextBox 2"/>
          <cdr:cNvSpPr txBox="1"/>
        </cdr:nvSpPr>
        <cdr:spPr>
          <a:xfrm xmlns:a="http://schemas.openxmlformats.org/drawingml/2006/main">
            <a:off x="1371600" y="3457576"/>
            <a:ext cx="838200" cy="4572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b="1" dirty="0" smtClean="0"/>
              <a:t>1978 Lotto </a:t>
            </a:r>
          </a:p>
          <a:p xmlns:a="http://schemas.openxmlformats.org/drawingml/2006/main">
            <a:pPr algn="ctr"/>
            <a:r>
              <a:rPr lang="en-US" b="1" dirty="0" smtClean="0"/>
              <a:t>Starts in NY</a:t>
            </a:r>
            <a:endParaRPr lang="en-US" sz="1100" b="1"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0.01116</cdr:x>
      <cdr:y>0.10738</cdr:y>
    </cdr:from>
    <cdr:to>
      <cdr:x>0.08787</cdr:x>
      <cdr:y>0.16779</cdr:y>
    </cdr:to>
    <cdr:sp macro="" textlink="">
      <cdr:nvSpPr>
        <cdr:cNvPr id="2" name="TextBox 1"/>
        <cdr:cNvSpPr txBox="1"/>
      </cdr:nvSpPr>
      <cdr:spPr>
        <a:xfrm xmlns:a="http://schemas.openxmlformats.org/drawingml/2006/main">
          <a:off x="76200" y="457201"/>
          <a:ext cx="523876" cy="2571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i="1">
              <a:solidFill>
                <a:schemeClr val="tx1"/>
              </a:solidFill>
            </a:rPr>
            <a:t>$ Mil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4006C3-D3E9-4AEE-A5C2-CF92894DF0E1}" type="datetimeFigureOut">
              <a:rPr lang="en-US" smtClean="0"/>
              <a:pPr/>
              <a:t>27/03/15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450E0-00AD-4CB6-B316-16285183054D}" type="slidenum">
              <a:rPr lang="en-US" smtClean="0"/>
              <a:pPr/>
              <a:t>‹#›</a:t>
            </a:fld>
            <a:endParaRPr lang="en-US"/>
          </a:p>
        </p:txBody>
      </p:sp>
    </p:spTree>
    <p:extLst>
      <p:ext uri="{BB962C8B-B14F-4D97-AF65-F5344CB8AC3E}">
        <p14:creationId xmlns:p14="http://schemas.microsoft.com/office/powerpoint/2010/main" val="1103591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12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dirty="0" smtClean="0"/>
              <a:t>The games were basically weekly or monthly raffles</a:t>
            </a:r>
          </a:p>
          <a:p>
            <a:pPr>
              <a:buNone/>
            </a:pPr>
            <a:endParaRPr lang="en-US" dirty="0" smtClean="0"/>
          </a:p>
          <a:p>
            <a:pPr>
              <a:buNone/>
            </a:pPr>
            <a:r>
              <a:rPr lang="en-US" dirty="0" smtClean="0"/>
              <a:t>There was no Lotto, Powerball, or</a:t>
            </a:r>
          </a:p>
          <a:p>
            <a:pPr>
              <a:buNone/>
            </a:pPr>
            <a:r>
              <a:rPr lang="en-US" dirty="0" err="1" smtClean="0"/>
              <a:t>MegaMillions</a:t>
            </a:r>
            <a:endParaRPr lang="en-US" dirty="0" smtClean="0"/>
          </a:p>
          <a:p>
            <a:pPr>
              <a:buNone/>
            </a:pPr>
            <a:endParaRPr lang="en-US" dirty="0" smtClean="0"/>
          </a:p>
          <a:p>
            <a:pPr>
              <a:buNone/>
            </a:pPr>
            <a:r>
              <a:rPr lang="en-US" dirty="0" smtClean="0"/>
              <a:t>The only numbers games were the</a:t>
            </a:r>
          </a:p>
          <a:p>
            <a:pPr>
              <a:buNone/>
            </a:pPr>
            <a:r>
              <a:rPr lang="en-US" dirty="0" smtClean="0"/>
              <a:t>illegal games.</a:t>
            </a:r>
            <a:br>
              <a:rPr lang="en-US" dirty="0" smtClean="0"/>
            </a:br>
            <a:endParaRPr lang="en-US" dirty="0" smtClean="0"/>
          </a:p>
          <a:p>
            <a:pPr marL="0" indent="0">
              <a:buNone/>
            </a:pPr>
            <a:r>
              <a:rPr lang="en-US" dirty="0" smtClean="0"/>
              <a:t>Massachusetts had just introduced the first instant ticket. 1974 sales $31 Million vs. $3.3 Billion today</a:t>
            </a:r>
          </a:p>
          <a:p>
            <a:endParaRPr lang="en-US" dirty="0"/>
          </a:p>
        </p:txBody>
      </p:sp>
      <p:sp>
        <p:nvSpPr>
          <p:cNvPr id="4" name="Slide Number Placeholder 3"/>
          <p:cNvSpPr>
            <a:spLocks noGrp="1"/>
          </p:cNvSpPr>
          <p:nvPr>
            <p:ph type="sldNum" sz="quarter" idx="10"/>
          </p:nvPr>
        </p:nvSpPr>
        <p:spPr/>
        <p:txBody>
          <a:bodyPr/>
          <a:lstStyle/>
          <a:p>
            <a:fld id="{161450E0-00AD-4CB6-B316-16285183054D}"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our</a:t>
            </a:r>
            <a:r>
              <a:rPr lang="en-US" baseline="0" dirty="0" smtClean="0"/>
              <a:t> opinion draw baste games are the low hanging fruit to increase revenue</a:t>
            </a:r>
            <a:endParaRPr lang="en-US" dirty="0"/>
          </a:p>
        </p:txBody>
      </p:sp>
      <p:sp>
        <p:nvSpPr>
          <p:cNvPr id="4" name="Slide Number Placeholder 3"/>
          <p:cNvSpPr>
            <a:spLocks noGrp="1"/>
          </p:cNvSpPr>
          <p:nvPr>
            <p:ph type="sldNum" sz="quarter" idx="10"/>
          </p:nvPr>
        </p:nvSpPr>
        <p:spPr/>
        <p:txBody>
          <a:bodyPr/>
          <a:lstStyle/>
          <a:p>
            <a:fld id="{161450E0-00AD-4CB6-B316-16285183054D}"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61450E0-00AD-4CB6-B316-16285183054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an industry we have always been technology leaders. </a:t>
            </a:r>
          </a:p>
          <a:p>
            <a:endParaRPr lang="en-US" dirty="0" smtClean="0"/>
          </a:p>
          <a:p>
            <a:r>
              <a:rPr lang="en-US" dirty="0" smtClean="0"/>
              <a:t>The requirements of our gaming systems and the telecommunications networks to safely secure thousands of transactions in multiple data bases and before a printed ticket was delivered in about 2 seconds pushed many technology in the early 1980’s.</a:t>
            </a:r>
          </a:p>
          <a:p>
            <a:endParaRPr lang="en-US" dirty="0" smtClean="0"/>
          </a:p>
          <a:p>
            <a:r>
              <a:rPr lang="en-US" dirty="0" smtClean="0"/>
              <a:t>These technologies enabled efficient distribution and growth of our draw games and they were adopted rapidly by every lottery in the nation to accomplish their respective mandates of maximizing revenue for good causes. </a:t>
            </a:r>
          </a:p>
          <a:p>
            <a:endParaRPr lang="en-US" dirty="0" smtClean="0"/>
          </a:p>
          <a:p>
            <a:r>
              <a:rPr lang="en-US" dirty="0" smtClean="0"/>
              <a:t>But fundamentally the distribution systems have not changed for over 30 years. Granted systems have been upgraded to take advantage of improved computing techniques, commercially available data networks and develop smaller lottery terminals. </a:t>
            </a:r>
          </a:p>
          <a:p>
            <a:endParaRPr lang="en-US" dirty="0"/>
          </a:p>
        </p:txBody>
      </p:sp>
      <p:sp>
        <p:nvSpPr>
          <p:cNvPr id="4" name="Slide Number Placeholder 3"/>
          <p:cNvSpPr>
            <a:spLocks noGrp="1"/>
          </p:cNvSpPr>
          <p:nvPr>
            <p:ph type="sldNum" sz="quarter" idx="10"/>
          </p:nvPr>
        </p:nvSpPr>
        <p:spPr/>
        <p:txBody>
          <a:bodyPr/>
          <a:lstStyle/>
          <a:p>
            <a:fld id="{161450E0-00AD-4CB6-B316-16285183054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3D6294-618F-4668-AC59-603FD1ED1408}" type="datetimeFigureOut">
              <a:rPr lang="en-US" smtClean="0"/>
              <a:pPr/>
              <a:t>27/03/15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3D6294-618F-4668-AC59-603FD1ED1408}" type="datetimeFigureOut">
              <a:rPr lang="en-US" smtClean="0"/>
              <a:pPr/>
              <a:t>27/03/15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3D6294-618F-4668-AC59-603FD1ED1408}" type="datetimeFigureOut">
              <a:rPr lang="en-US" smtClean="0"/>
              <a:pPr/>
              <a:t>27/03/15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3D6294-618F-4668-AC59-603FD1ED1408}" type="datetimeFigureOut">
              <a:rPr lang="en-US" smtClean="0"/>
              <a:pPr/>
              <a:t>27/03/15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3D6294-618F-4668-AC59-603FD1ED1408}" type="datetimeFigureOut">
              <a:rPr lang="en-US" smtClean="0"/>
              <a:pPr/>
              <a:t>27/03/15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3D6294-618F-4668-AC59-603FD1ED1408}" type="datetimeFigureOut">
              <a:rPr lang="en-US" smtClean="0"/>
              <a:pPr/>
              <a:t>27/03/15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3D6294-618F-4668-AC59-603FD1ED1408}" type="datetimeFigureOut">
              <a:rPr lang="en-US" smtClean="0"/>
              <a:pPr/>
              <a:t>27/03/15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3D6294-618F-4668-AC59-603FD1ED1408}" type="datetimeFigureOut">
              <a:rPr lang="en-US" smtClean="0"/>
              <a:pPr/>
              <a:t>27/03/15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3D6294-618F-4668-AC59-603FD1ED1408}" type="datetimeFigureOut">
              <a:rPr lang="en-US" smtClean="0"/>
              <a:pPr/>
              <a:t>27/03/15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3D6294-618F-4668-AC59-603FD1ED1408}" type="datetimeFigureOut">
              <a:rPr lang="en-US" smtClean="0"/>
              <a:pPr/>
              <a:t>27/03/15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3D6294-618F-4668-AC59-603FD1ED1408}" type="datetimeFigureOut">
              <a:rPr lang="en-US" smtClean="0"/>
              <a:pPr/>
              <a:t>27/03/15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D8E6A1-4057-488D-ABED-020069D30B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D6294-618F-4668-AC59-603FD1ED1408}" type="datetimeFigureOut">
              <a:rPr lang="en-US" smtClean="0"/>
              <a:pPr/>
              <a:t>27/03/15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D8E6A1-4057-488D-ABED-020069D30B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1.xml"/><Relationship Id="rId5" Type="http://schemas.openxmlformats.org/officeDocument/2006/relationships/image" Target="../media/image7.png"/><Relationship Id="rId1" Type="http://schemas.microsoft.com/office/2007/relationships/media" Target="../media/media1.mov"/><Relationship Id="rId2" Type="http://schemas.openxmlformats.org/officeDocument/2006/relationships/video" Target="../media/media1.mov"/></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1.gif"/><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 Id="rId6"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5" Type="http://schemas.openxmlformats.org/officeDocument/2006/relationships/image" Target="../media/image1.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gi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chart" Target="../charts/char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chart" Target="../charts/char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umbo_interactive_logo_large_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595" y="1676400"/>
            <a:ext cx="3469822" cy="1295400"/>
          </a:xfrm>
          <a:prstGeom prst="rect">
            <a:avLst/>
          </a:prstGeom>
        </p:spPr>
      </p:pic>
      <p:sp>
        <p:nvSpPr>
          <p:cNvPr id="7" name="Title 1"/>
          <p:cNvSpPr txBox="1">
            <a:spLocks/>
          </p:cNvSpPr>
          <p:nvPr/>
        </p:nvSpPr>
        <p:spPr>
          <a:xfrm>
            <a:off x="0" y="3657600"/>
            <a:ext cx="9144000" cy="2209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chemeClr val="tx1">
                    <a:lumMod val="50000"/>
                    <a:lumOff val="50000"/>
                  </a:schemeClr>
                </a:solidFill>
                <a:latin typeface="Arial Black"/>
                <a:cs typeface="Arial Black"/>
              </a:rPr>
              <a:t>Presenters</a:t>
            </a:r>
            <a:br>
              <a:rPr lang="en-US" sz="2400" dirty="0" smtClean="0">
                <a:solidFill>
                  <a:schemeClr val="tx1">
                    <a:lumMod val="50000"/>
                    <a:lumOff val="50000"/>
                  </a:schemeClr>
                </a:solidFill>
                <a:latin typeface="Arial Black"/>
                <a:cs typeface="Arial Black"/>
              </a:rPr>
            </a:br>
            <a:endParaRPr lang="en-US" sz="2400" dirty="0">
              <a:solidFill>
                <a:schemeClr val="tx1">
                  <a:lumMod val="50000"/>
                  <a:lumOff val="50000"/>
                </a:schemeClr>
              </a:solidFill>
              <a:latin typeface="Avenir Light"/>
              <a:cs typeface="Avenir Light"/>
            </a:endParaRPr>
          </a:p>
          <a:p>
            <a:r>
              <a:rPr lang="en-US" sz="2400" dirty="0" smtClean="0">
                <a:solidFill>
                  <a:schemeClr val="tx1">
                    <a:lumMod val="50000"/>
                    <a:lumOff val="50000"/>
                  </a:schemeClr>
                </a:solidFill>
                <a:latin typeface="Avenir Light"/>
                <a:cs typeface="Avenir Light"/>
              </a:rPr>
              <a:t>Brian J. Roberts</a:t>
            </a:r>
          </a:p>
          <a:p>
            <a:r>
              <a:rPr lang="en-US" sz="1400" dirty="0" smtClean="0">
                <a:solidFill>
                  <a:schemeClr val="tx1">
                    <a:lumMod val="50000"/>
                    <a:lumOff val="50000"/>
                  </a:schemeClr>
                </a:solidFill>
                <a:latin typeface="Avenir Light"/>
                <a:cs typeface="Avenir Light"/>
              </a:rPr>
              <a:t>President North America</a:t>
            </a:r>
          </a:p>
          <a:p>
            <a:endParaRPr lang="en-US" sz="1400" dirty="0">
              <a:solidFill>
                <a:schemeClr val="tx1">
                  <a:lumMod val="50000"/>
                  <a:lumOff val="50000"/>
                </a:schemeClr>
              </a:solidFill>
              <a:latin typeface="Avenir Light"/>
              <a:cs typeface="Avenir Light"/>
            </a:endParaRPr>
          </a:p>
          <a:p>
            <a:r>
              <a:rPr lang="en-US" sz="1400" dirty="0" smtClean="0">
                <a:solidFill>
                  <a:schemeClr val="tx1">
                    <a:lumMod val="50000"/>
                    <a:lumOff val="50000"/>
                  </a:schemeClr>
                </a:solidFill>
                <a:latin typeface="Avenir Light"/>
                <a:cs typeface="Avenir Light"/>
              </a:rPr>
              <a:t>&amp;</a:t>
            </a:r>
          </a:p>
          <a:p>
            <a:endParaRPr lang="en-US" sz="1400" dirty="0">
              <a:solidFill>
                <a:schemeClr val="tx1">
                  <a:lumMod val="50000"/>
                  <a:lumOff val="50000"/>
                </a:schemeClr>
              </a:solidFill>
              <a:latin typeface="Avenir Light"/>
              <a:cs typeface="Avenir Light"/>
            </a:endParaRPr>
          </a:p>
          <a:p>
            <a:r>
              <a:rPr lang="en-US" sz="2400" dirty="0">
                <a:solidFill>
                  <a:schemeClr val="tx1">
                    <a:lumMod val="50000"/>
                    <a:lumOff val="50000"/>
                  </a:schemeClr>
                </a:solidFill>
                <a:latin typeface="Avenir Light"/>
                <a:cs typeface="Avenir Light"/>
              </a:rPr>
              <a:t>Levi Putna</a:t>
            </a:r>
          </a:p>
          <a:p>
            <a:r>
              <a:rPr lang="en-US" sz="1400" dirty="0">
                <a:solidFill>
                  <a:schemeClr val="tx1">
                    <a:lumMod val="50000"/>
                    <a:lumOff val="50000"/>
                  </a:schemeClr>
                </a:solidFill>
                <a:latin typeface="Avenir Light"/>
                <a:cs typeface="Avenir Light"/>
              </a:rPr>
              <a:t>Product Development Coordinator</a:t>
            </a:r>
          </a:p>
          <a:p>
            <a:endParaRPr lang="en-US" sz="1400" dirty="0">
              <a:solidFill>
                <a:schemeClr val="tx1">
                  <a:lumMod val="50000"/>
                  <a:lumOff val="50000"/>
                </a:schemeClr>
              </a:solidFill>
              <a:latin typeface="Avenir Light"/>
              <a:cs typeface="Avenir Light"/>
            </a:endParaRPr>
          </a:p>
        </p:txBody>
      </p:sp>
      <p:sp>
        <p:nvSpPr>
          <p:cNvPr id="8" name="Title 1"/>
          <p:cNvSpPr txBox="1">
            <a:spLocks/>
          </p:cNvSpPr>
          <p:nvPr/>
        </p:nvSpPr>
        <p:spPr>
          <a:xfrm>
            <a:off x="4966804" y="3733800"/>
            <a:ext cx="4177195" cy="884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400" dirty="0">
              <a:solidFill>
                <a:schemeClr val="tx1">
                  <a:lumMod val="50000"/>
                  <a:lumOff val="50000"/>
                </a:schemeClr>
              </a:solidFill>
              <a:latin typeface="Avenir Light"/>
              <a:cs typeface="Avenir Light"/>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8194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879B7"/>
                </a:solidFill>
                <a:latin typeface="Avenir Light"/>
                <a:cs typeface="Avenir Light"/>
              </a:rPr>
              <a:t>We have an exciting </a:t>
            </a:r>
            <a:r>
              <a:rPr lang="en-US" b="1" i="1" dirty="0" smtClean="0">
                <a:solidFill>
                  <a:srgbClr val="4879B7"/>
                </a:solidFill>
                <a:latin typeface="Arial Black"/>
                <a:cs typeface="Arial Black"/>
              </a:rPr>
              <a:t>announcement</a:t>
            </a:r>
            <a:endParaRPr lang="en-US" b="1" i="1" dirty="0">
              <a:solidFill>
                <a:srgbClr val="4879B7"/>
              </a:solidFill>
              <a:latin typeface="Arial Black"/>
              <a:cs typeface="Arial Black"/>
            </a:endParaRPr>
          </a:p>
        </p:txBody>
      </p:sp>
      <p:pic>
        <p:nvPicPr>
          <p:cNvPr id="9" name="Picture 8" descr="jumbo_interactive_logo_large_2.gif"/>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52400" y="6172200"/>
            <a:ext cx="1523438" cy="568750"/>
          </a:xfrm>
          <a:prstGeom prst="rect">
            <a:avLst/>
          </a:prstGeom>
        </p:spPr>
      </p:pic>
    </p:spTree>
    <p:extLst>
      <p:ext uri="{BB962C8B-B14F-4D97-AF65-F5344CB8AC3E}">
        <p14:creationId xmlns:p14="http://schemas.microsoft.com/office/powerpoint/2010/main" val="264081084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JUMBO_LOTTO_ONLINE_H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76300"/>
            <a:ext cx="9144001" cy="5143500"/>
          </a:xfrm>
          <a:prstGeom prst="rect">
            <a:avLst/>
          </a:prstGeom>
        </p:spPr>
      </p:pic>
    </p:spTree>
    <p:extLst>
      <p:ext uri="{BB962C8B-B14F-4D97-AF65-F5344CB8AC3E}">
        <p14:creationId xmlns:p14="http://schemas.microsoft.com/office/powerpoint/2010/main" val="895324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3000"/>
                                  </p:stCondLst>
                                  <p:childTnLst>
                                    <p:cmd type="call" cmd="playFrom(0.0)">
                                      <p:cBhvr>
                                        <p:cTn id="6" dur="384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Macintosh HD:Users:mikev:Dropbox:_jin:Announcements:150331 - Apple Watch:Notification_PowerBallUS.jpg"/>
          <p:cNvPicPr/>
          <p:nvPr/>
        </p:nvPicPr>
        <p:blipFill>
          <a:blip r:embed="rId3">
            <a:extLst>
              <a:ext uri="{28A0092B-C50C-407E-A947-70E740481C1C}">
                <a14:useLocalDpi xmlns:a14="http://schemas.microsoft.com/office/drawing/2010/main" val="0"/>
              </a:ext>
            </a:extLst>
          </a:blip>
          <a:srcRect/>
          <a:stretch>
            <a:fillRect/>
          </a:stretch>
        </p:blipFill>
        <p:spPr bwMode="auto">
          <a:xfrm>
            <a:off x="5423852" y="1219200"/>
            <a:ext cx="3720148" cy="4761633"/>
          </a:xfrm>
          <a:prstGeom prst="rect">
            <a:avLst/>
          </a:prstGeom>
          <a:noFill/>
          <a:ln>
            <a:noFill/>
          </a:ln>
        </p:spPr>
      </p:pic>
      <p:pic>
        <p:nvPicPr>
          <p:cNvPr id="5" name="Picture 4" descr="jumbo_interactive_logo_large_2.gif"/>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2400" y="6172200"/>
            <a:ext cx="1523438" cy="568750"/>
          </a:xfrm>
          <a:prstGeom prst="rect">
            <a:avLst/>
          </a:prstGeom>
        </p:spPr>
      </p:pic>
      <p:sp>
        <p:nvSpPr>
          <p:cNvPr id="6" name="Title 1"/>
          <p:cNvSpPr>
            <a:spLocks noGrp="1"/>
          </p:cNvSpPr>
          <p:nvPr>
            <p:ph type="title"/>
          </p:nvPr>
        </p:nvSpPr>
        <p:spPr>
          <a:xfrm>
            <a:off x="188686" y="2133600"/>
            <a:ext cx="5831114" cy="1524000"/>
          </a:xfrm>
        </p:spPr>
        <p:txBody>
          <a:bodyPr>
            <a:noAutofit/>
          </a:bodyPr>
          <a:lstStyle/>
          <a:p>
            <a:pPr algn="l"/>
            <a:r>
              <a:rPr lang="en-US" sz="3200" dirty="0" smtClean="0">
                <a:solidFill>
                  <a:srgbClr val="4879B7"/>
                </a:solidFill>
                <a:latin typeface="Avenir Light"/>
                <a:cs typeface="Avenir Light"/>
              </a:rPr>
              <a:t>The </a:t>
            </a:r>
            <a:r>
              <a:rPr lang="en-US" sz="3200" b="1" i="1" dirty="0">
                <a:solidFill>
                  <a:srgbClr val="4879B7"/>
                </a:solidFill>
                <a:latin typeface="Arial Black"/>
                <a:cs typeface="Arial Black"/>
              </a:rPr>
              <a:t>W</a:t>
            </a:r>
            <a:r>
              <a:rPr lang="en-US" sz="3200" b="1" i="1" dirty="0" smtClean="0">
                <a:solidFill>
                  <a:srgbClr val="4879B7"/>
                </a:solidFill>
                <a:latin typeface="Arial Black"/>
                <a:cs typeface="Arial Black"/>
              </a:rPr>
              <a:t>orld’s </a:t>
            </a:r>
            <a:r>
              <a:rPr lang="en-US" sz="3200" b="1" i="1" dirty="0">
                <a:solidFill>
                  <a:srgbClr val="4879B7"/>
                </a:solidFill>
                <a:latin typeface="Arial Black"/>
                <a:cs typeface="Arial Black"/>
              </a:rPr>
              <a:t>F</a:t>
            </a:r>
            <a:r>
              <a:rPr lang="en-US" sz="3200" b="1" i="1" dirty="0" smtClean="0">
                <a:solidFill>
                  <a:srgbClr val="4879B7"/>
                </a:solidFill>
                <a:latin typeface="Arial Black"/>
                <a:cs typeface="Arial Black"/>
              </a:rPr>
              <a:t>irst </a:t>
            </a:r>
            <a:r>
              <a:rPr lang="en-US" sz="3200" dirty="0">
                <a:solidFill>
                  <a:srgbClr val="4879B7"/>
                </a:solidFill>
                <a:latin typeface="Avenir Light"/>
                <a:cs typeface="Avenir Light"/>
              </a:rPr>
              <a:t>L</a:t>
            </a:r>
            <a:r>
              <a:rPr lang="en-US" sz="3200" dirty="0" smtClean="0">
                <a:solidFill>
                  <a:srgbClr val="4879B7"/>
                </a:solidFill>
                <a:latin typeface="Avenir Light"/>
                <a:cs typeface="Avenir Light"/>
              </a:rPr>
              <a:t>ottery App for the </a:t>
            </a:r>
            <a:r>
              <a:rPr lang="en-US" sz="3200" b="1" i="1" dirty="0" smtClean="0">
                <a:solidFill>
                  <a:srgbClr val="4879B7"/>
                </a:solidFill>
                <a:latin typeface="Arial Black"/>
                <a:cs typeface="Arial Black"/>
              </a:rPr>
              <a:t>Apple Watch</a:t>
            </a:r>
            <a:endParaRPr lang="en-US" sz="3200" b="1" i="1" dirty="0">
              <a:solidFill>
                <a:srgbClr val="4879B7"/>
              </a:solidFill>
              <a:latin typeface="Arial Black"/>
              <a:cs typeface="Arial Black"/>
            </a:endParaRPr>
          </a:p>
        </p:txBody>
      </p:sp>
      <p:sp>
        <p:nvSpPr>
          <p:cNvPr id="7" name="Title 1"/>
          <p:cNvSpPr txBox="1">
            <a:spLocks/>
          </p:cNvSpPr>
          <p:nvPr/>
        </p:nvSpPr>
        <p:spPr>
          <a:xfrm>
            <a:off x="3276600" y="3733800"/>
            <a:ext cx="2667000" cy="88448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400" dirty="0" smtClean="0">
                <a:solidFill>
                  <a:schemeClr val="tx1">
                    <a:lumMod val="50000"/>
                    <a:lumOff val="50000"/>
                  </a:schemeClr>
                </a:solidFill>
                <a:latin typeface="Avenir Light"/>
                <a:cs typeface="Avenir Light"/>
              </a:rPr>
              <a:t>Available </a:t>
            </a:r>
            <a:r>
              <a:rPr lang="en-US" sz="2400" dirty="0" smtClean="0">
                <a:solidFill>
                  <a:schemeClr val="tx1">
                    <a:lumMod val="50000"/>
                    <a:lumOff val="50000"/>
                  </a:schemeClr>
                </a:solidFill>
                <a:latin typeface="Avenir Light"/>
                <a:cs typeface="Avenir Light"/>
              </a:rPr>
              <a:t/>
            </a:r>
            <a:br>
              <a:rPr lang="en-US" sz="2400" dirty="0" smtClean="0">
                <a:solidFill>
                  <a:schemeClr val="tx1">
                    <a:lumMod val="50000"/>
                    <a:lumOff val="50000"/>
                  </a:schemeClr>
                </a:solidFill>
                <a:latin typeface="Avenir Light"/>
                <a:cs typeface="Avenir Light"/>
              </a:rPr>
            </a:br>
            <a:r>
              <a:rPr lang="en-US" sz="2400" dirty="0" smtClean="0">
                <a:solidFill>
                  <a:schemeClr val="tx1">
                    <a:lumMod val="50000"/>
                    <a:lumOff val="50000"/>
                  </a:schemeClr>
                </a:solidFill>
                <a:latin typeface="Avenir Light"/>
                <a:cs typeface="Avenir Light"/>
              </a:rPr>
              <a:t>April </a:t>
            </a:r>
            <a:r>
              <a:rPr lang="en-US" sz="2400" dirty="0">
                <a:solidFill>
                  <a:schemeClr val="tx1">
                    <a:lumMod val="50000"/>
                    <a:lumOff val="50000"/>
                  </a:schemeClr>
                </a:solidFill>
                <a:latin typeface="Avenir Light"/>
                <a:cs typeface="Avenir Light"/>
              </a:rPr>
              <a:t>24 2015 </a:t>
            </a:r>
          </a:p>
        </p:txBody>
      </p:sp>
      <p:pic>
        <p:nvPicPr>
          <p:cNvPr id="12" name="Picture 11" descr="app-store-logo.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3733800"/>
            <a:ext cx="2866485" cy="990600"/>
          </a:xfrm>
          <a:prstGeom prst="rect">
            <a:avLst/>
          </a:prstGeom>
        </p:spPr>
      </p:pic>
    </p:spTree>
    <p:extLst>
      <p:ext uri="{BB962C8B-B14F-4D97-AF65-F5344CB8AC3E}">
        <p14:creationId xmlns:p14="http://schemas.microsoft.com/office/powerpoint/2010/main" val="31111775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 fill="hold"/>
                                        <p:tgtEl>
                                          <p:spTgt spid="12"/>
                                        </p:tgtEl>
                                        <p:attrNameLst>
                                          <p:attrName>ppt_w</p:attrName>
                                        </p:attrNameLst>
                                      </p:cBhvr>
                                      <p:tavLst>
                                        <p:tav tm="0">
                                          <p:val>
                                            <p:strVal val="4*#ppt_w"/>
                                          </p:val>
                                        </p:tav>
                                        <p:tav tm="100000">
                                          <p:val>
                                            <p:strVal val="#ppt_w"/>
                                          </p:val>
                                        </p:tav>
                                      </p:tavLst>
                                    </p:anim>
                                    <p:anim calcmode="lin" valueType="num">
                                      <p:cBhvr>
                                        <p:cTn id="8" dur="200" fill="hold"/>
                                        <p:tgtEl>
                                          <p:spTgt spid="12"/>
                                        </p:tgtEl>
                                        <p:attrNameLst>
                                          <p:attrName>ppt_h</p:attrName>
                                        </p:attrNameLst>
                                      </p:cBhvr>
                                      <p:tavLst>
                                        <p:tav tm="0">
                                          <p:val>
                                            <p:strVal val="4*#ppt_h"/>
                                          </p:val>
                                        </p:tav>
                                        <p:tav tm="100000">
                                          <p:val>
                                            <p:strVal val="#ppt_h"/>
                                          </p:val>
                                        </p:tav>
                                      </p:tavLst>
                                    </p:anim>
                                  </p:childTnLst>
                                </p:cTn>
                              </p:par>
                            </p:childTnLst>
                          </p:cTn>
                        </p:par>
                        <p:par>
                          <p:cTn id="9" fill="hold">
                            <p:stCondLst>
                              <p:cond delay="2200"/>
                            </p:stCondLst>
                            <p:childTnLst>
                              <p:par>
                                <p:cTn id="10" presetID="23" presetClass="entr" presetSubtype="32" fill="hold" grpId="0" nodeType="afterEffect">
                                  <p:stCondLst>
                                    <p:cond delay="50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 fill="hold"/>
                                        <p:tgtEl>
                                          <p:spTgt spid="7"/>
                                        </p:tgtEl>
                                        <p:attrNameLst>
                                          <p:attrName>ppt_w</p:attrName>
                                        </p:attrNameLst>
                                      </p:cBhvr>
                                      <p:tavLst>
                                        <p:tav tm="0">
                                          <p:val>
                                            <p:strVal val="4*#ppt_w"/>
                                          </p:val>
                                        </p:tav>
                                        <p:tav tm="100000">
                                          <p:val>
                                            <p:strVal val="#ppt_w"/>
                                          </p:val>
                                        </p:tav>
                                      </p:tavLst>
                                    </p:anim>
                                    <p:anim calcmode="lin" valueType="num">
                                      <p:cBhvr>
                                        <p:cTn id="13" dur="2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447800"/>
            <a:ext cx="4800600" cy="5029200"/>
          </a:xfrm>
        </p:spPr>
        <p:txBody>
          <a:bodyPr>
            <a:normAutofit fontScale="77500" lnSpcReduction="20000"/>
          </a:bodyPr>
          <a:lstStyle/>
          <a:p>
            <a:pPr marL="0" indent="0">
              <a:buNone/>
            </a:pPr>
            <a:r>
              <a:rPr lang="en-US" dirty="0" smtClean="0"/>
              <a:t>The games were basically weekly or monthly raffles</a:t>
            </a:r>
          </a:p>
          <a:p>
            <a:pPr>
              <a:buNone/>
            </a:pPr>
            <a:endParaRPr lang="en-US" dirty="0" smtClean="0"/>
          </a:p>
          <a:p>
            <a:pPr>
              <a:buNone/>
            </a:pPr>
            <a:r>
              <a:rPr lang="en-US" dirty="0" smtClean="0"/>
              <a:t>There was no Lotto, Powerball, or</a:t>
            </a:r>
          </a:p>
          <a:p>
            <a:pPr>
              <a:buNone/>
            </a:pPr>
            <a:r>
              <a:rPr lang="en-US" dirty="0" err="1" smtClean="0"/>
              <a:t>MegaMillions</a:t>
            </a:r>
            <a:endParaRPr lang="en-US" dirty="0" smtClean="0"/>
          </a:p>
          <a:p>
            <a:pPr>
              <a:buNone/>
            </a:pPr>
            <a:endParaRPr lang="en-US" dirty="0" smtClean="0"/>
          </a:p>
          <a:p>
            <a:pPr>
              <a:buNone/>
            </a:pPr>
            <a:r>
              <a:rPr lang="en-US" dirty="0" smtClean="0"/>
              <a:t>The only numbers games were the</a:t>
            </a:r>
          </a:p>
          <a:p>
            <a:pPr>
              <a:buNone/>
            </a:pPr>
            <a:r>
              <a:rPr lang="en-US" dirty="0" smtClean="0"/>
              <a:t>illegal games.</a:t>
            </a:r>
            <a:br>
              <a:rPr lang="en-US" dirty="0" smtClean="0"/>
            </a:br>
            <a:endParaRPr lang="en-US" dirty="0" smtClean="0"/>
          </a:p>
          <a:p>
            <a:pPr marL="0" indent="0">
              <a:buNone/>
            </a:pPr>
            <a:r>
              <a:rPr lang="en-US" dirty="0" smtClean="0"/>
              <a:t>Massachusetts </a:t>
            </a:r>
            <a:r>
              <a:rPr lang="en-US" dirty="0" smtClean="0"/>
              <a:t>had just introduced the first instant ticket. </a:t>
            </a:r>
            <a:r>
              <a:rPr lang="en-US" dirty="0" smtClean="0"/>
              <a:t>1974 </a:t>
            </a:r>
            <a:r>
              <a:rPr lang="en-US" dirty="0" smtClean="0"/>
              <a:t>sales $31 Million vs. $3.3 Billion today</a:t>
            </a:r>
            <a:endParaRPr lang="en-US" dirty="0"/>
          </a:p>
        </p:txBody>
      </p:sp>
      <p:pic>
        <p:nvPicPr>
          <p:cNvPr id="6" name="Picture 5" descr="MegaMillions_Logo.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34" y="3429000"/>
            <a:ext cx="3133766" cy="1447800"/>
          </a:xfrm>
          <a:prstGeom prst="rect">
            <a:avLst/>
          </a:prstGeom>
        </p:spPr>
      </p:pic>
      <p:pic>
        <p:nvPicPr>
          <p:cNvPr id="7" name="Picture 6" descr="PowerballLarg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2514600"/>
            <a:ext cx="3263840" cy="762000"/>
          </a:xfrm>
          <a:prstGeom prst="rect">
            <a:avLst/>
          </a:prstGeom>
        </p:spPr>
      </p:pic>
      <p:pic>
        <p:nvPicPr>
          <p:cNvPr id="9" name="Picture 8" descr="pi59x64i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1981200"/>
            <a:ext cx="3124200" cy="3124200"/>
          </a:xfrm>
          <a:prstGeom prst="rect">
            <a:avLst/>
          </a:prstGeom>
        </p:spPr>
      </p:pic>
      <p:pic>
        <p:nvPicPr>
          <p:cNvPr id="10" name="Picture 9" descr="jumbo_interactive_logo_large_2.gif"/>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152400" y="6172200"/>
            <a:ext cx="1523438" cy="568750"/>
          </a:xfrm>
          <a:prstGeom prst="rect">
            <a:avLst/>
          </a:prstGeom>
        </p:spPr>
      </p:pic>
      <p:sp>
        <p:nvSpPr>
          <p:cNvPr id="11" name="Title 1"/>
          <p:cNvSpPr txBox="1">
            <a:spLocks/>
          </p:cNvSpPr>
          <p:nvPr/>
        </p:nvSpPr>
        <p:spPr>
          <a:xfrm>
            <a:off x="0"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solidFill>
                  <a:srgbClr val="4879B7"/>
                </a:solidFill>
                <a:latin typeface="Arial Black"/>
                <a:cs typeface="Arial Black"/>
              </a:rPr>
              <a:t>40</a:t>
            </a:r>
            <a:r>
              <a:rPr lang="en-US" dirty="0" smtClean="0">
                <a:solidFill>
                  <a:srgbClr val="4879B7"/>
                </a:solidFill>
                <a:latin typeface="Avenir Light"/>
                <a:cs typeface="Avenir Light"/>
              </a:rPr>
              <a:t> years of lottery</a:t>
            </a:r>
            <a:endParaRPr lang="en-US" b="1" i="1" dirty="0">
              <a:solidFill>
                <a:srgbClr val="4879B7"/>
              </a:solidFill>
              <a:latin typeface="Arial Black"/>
              <a:cs typeface="Arial Black"/>
            </a:endParaRPr>
          </a:p>
        </p:txBody>
      </p:sp>
    </p:spTree>
    <p:extLst>
      <p:ext uri="{BB962C8B-B14F-4D97-AF65-F5344CB8AC3E}">
        <p14:creationId xmlns:p14="http://schemas.microsoft.com/office/powerpoint/2010/main" val="2903758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4*#ppt_w"/>
                                          </p:val>
                                        </p:tav>
                                        <p:tav tm="100000">
                                          <p:val>
                                            <p:strVal val="#ppt_w"/>
                                          </p:val>
                                        </p:tav>
                                      </p:tavLst>
                                    </p:anim>
                                    <p:anim calcmode="lin" valueType="num">
                                      <p:cBhvr>
                                        <p:cTn id="8"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USA_Map-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2133600"/>
            <a:ext cx="5939107" cy="4095063"/>
          </a:xfrm>
          <a:prstGeom prst="rect">
            <a:avLst/>
          </a:prstGeom>
        </p:spPr>
      </p:pic>
      <p:sp>
        <p:nvSpPr>
          <p:cNvPr id="3" name="Content Placeholder 2"/>
          <p:cNvSpPr>
            <a:spLocks noGrp="1"/>
          </p:cNvSpPr>
          <p:nvPr>
            <p:ph idx="1"/>
          </p:nvPr>
        </p:nvSpPr>
        <p:spPr/>
        <p:txBody>
          <a:bodyPr/>
          <a:lstStyle/>
          <a:p>
            <a:pPr>
              <a:buNone/>
            </a:pPr>
            <a:r>
              <a:rPr lang="en-US" dirty="0" smtClean="0">
                <a:solidFill>
                  <a:srgbClr val="7F7F7F"/>
                </a:solidFill>
              </a:rPr>
              <a:t>What state had the highest sales in </a:t>
            </a:r>
            <a:r>
              <a:rPr lang="en-US" dirty="0" smtClean="0">
                <a:solidFill>
                  <a:srgbClr val="7F7F7F"/>
                </a:solidFill>
              </a:rPr>
              <a:t>1974?</a:t>
            </a:r>
            <a:endParaRPr lang="en-US" dirty="0">
              <a:solidFill>
                <a:srgbClr val="7F7F7F"/>
              </a:solidFill>
            </a:endParaRPr>
          </a:p>
        </p:txBody>
      </p:sp>
      <p:sp>
        <p:nvSpPr>
          <p:cNvPr id="6" name="Title 1"/>
          <p:cNvSpPr txBox="1">
            <a:spLocks/>
          </p:cNvSpPr>
          <p:nvPr/>
        </p:nvSpPr>
        <p:spPr>
          <a:xfrm>
            <a:off x="8467"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879B7"/>
                </a:solidFill>
                <a:latin typeface="Avenir Light"/>
                <a:cs typeface="Avenir Light"/>
              </a:rPr>
              <a:t>A Bit of Trivia</a:t>
            </a:r>
            <a:endParaRPr lang="en-US" b="1" i="1" dirty="0">
              <a:solidFill>
                <a:srgbClr val="4879B7"/>
              </a:solidFill>
              <a:latin typeface="Arial Black"/>
              <a:cs typeface="Arial Black"/>
            </a:endParaRPr>
          </a:p>
        </p:txBody>
      </p:sp>
      <p:pic>
        <p:nvPicPr>
          <p:cNvPr id="10" name="Picture 9" descr="USA_Map.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33" y="2133600"/>
            <a:ext cx="5943600" cy="4098161"/>
          </a:xfrm>
          <a:prstGeom prst="rect">
            <a:avLst/>
          </a:prstGeom>
        </p:spPr>
      </p:pic>
      <p:pic>
        <p:nvPicPr>
          <p:cNvPr id="8" name="Picture 7" descr="jumbo_interactive_logo_large_2.gif"/>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52400" y="6172200"/>
            <a:ext cx="1523438" cy="568750"/>
          </a:xfrm>
          <a:prstGeom prst="rect">
            <a:avLst/>
          </a:prstGeom>
        </p:spPr>
      </p:pic>
      <p:sp>
        <p:nvSpPr>
          <p:cNvPr id="5" name="TextBox 4"/>
          <p:cNvSpPr txBox="1"/>
          <p:nvPr/>
        </p:nvSpPr>
        <p:spPr>
          <a:xfrm>
            <a:off x="5638800" y="2819400"/>
            <a:ext cx="3497943" cy="3046988"/>
          </a:xfrm>
          <a:prstGeom prst="rect">
            <a:avLst/>
          </a:prstGeom>
          <a:noFill/>
        </p:spPr>
        <p:txBody>
          <a:bodyPr wrap="square" rtlCol="0">
            <a:spAutoFit/>
          </a:bodyPr>
          <a:lstStyle/>
          <a:p>
            <a:r>
              <a:rPr lang="en-US" sz="2400" dirty="0" smtClean="0">
                <a:solidFill>
                  <a:srgbClr val="7F7F7F"/>
                </a:solidFill>
              </a:rPr>
              <a:t>1. </a:t>
            </a:r>
            <a:r>
              <a:rPr lang="en-US" sz="2400" dirty="0" smtClean="0">
                <a:solidFill>
                  <a:srgbClr val="7F7F7F"/>
                </a:solidFill>
              </a:rPr>
              <a:t>MI $137 Million</a:t>
            </a:r>
          </a:p>
          <a:p>
            <a:endParaRPr lang="en-US" sz="2400" dirty="0">
              <a:solidFill>
                <a:srgbClr val="7F7F7F"/>
              </a:solidFill>
            </a:endParaRPr>
          </a:p>
          <a:p>
            <a:r>
              <a:rPr lang="en-US" sz="2400" dirty="0" smtClean="0">
                <a:solidFill>
                  <a:srgbClr val="7F7F7F"/>
                </a:solidFill>
              </a:rPr>
              <a:t>2. PA $128 Million</a:t>
            </a:r>
          </a:p>
          <a:p>
            <a:endParaRPr lang="en-US" sz="2400" dirty="0">
              <a:solidFill>
                <a:srgbClr val="7F7F7F"/>
              </a:solidFill>
            </a:endParaRPr>
          </a:p>
          <a:p>
            <a:r>
              <a:rPr lang="en-US" sz="2400" dirty="0" smtClean="0">
                <a:solidFill>
                  <a:srgbClr val="7F7F7F"/>
                </a:solidFill>
              </a:rPr>
              <a:t>3. </a:t>
            </a:r>
            <a:r>
              <a:rPr lang="en-US" sz="2400" dirty="0" smtClean="0">
                <a:solidFill>
                  <a:srgbClr val="7F7F7F"/>
                </a:solidFill>
              </a:rPr>
              <a:t>NY $117 Million</a:t>
            </a:r>
          </a:p>
          <a:p>
            <a:endParaRPr lang="en-US" sz="2400" dirty="0">
              <a:solidFill>
                <a:srgbClr val="7F7F7F"/>
              </a:solidFill>
            </a:endParaRPr>
          </a:p>
          <a:p>
            <a:r>
              <a:rPr lang="en-US" sz="2400" dirty="0" smtClean="0">
                <a:solidFill>
                  <a:srgbClr val="7F7F7F"/>
                </a:solidFill>
              </a:rPr>
              <a:t>Collectively $635 Million or $10 a year Capita</a:t>
            </a:r>
            <a:endParaRPr lang="en-US" sz="2400" dirty="0">
              <a:solidFill>
                <a:srgbClr val="7F7F7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58166569"/>
              </p:ext>
            </p:extLst>
          </p:nvPr>
        </p:nvGraphicFramePr>
        <p:xfrm>
          <a:off x="304800" y="1447800"/>
          <a:ext cx="8458200" cy="4905376"/>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descr="jumbo_interactive_logo_large_2.gif"/>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2400" y="6172200"/>
            <a:ext cx="1523438" cy="568750"/>
          </a:xfrm>
          <a:prstGeom prst="rect">
            <a:avLst/>
          </a:prstGeom>
        </p:spPr>
      </p:pic>
      <p:sp>
        <p:nvSpPr>
          <p:cNvPr id="5" name="Title 1"/>
          <p:cNvSpPr txBox="1">
            <a:spLocks/>
          </p:cNvSpPr>
          <p:nvPr/>
        </p:nvSpPr>
        <p:spPr>
          <a:xfrm>
            <a:off x="0" y="33866"/>
            <a:ext cx="9144000" cy="149013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879B7"/>
                </a:solidFill>
                <a:latin typeface="Avenir Light"/>
                <a:cs typeface="Avenir Light"/>
              </a:rPr>
              <a:t>The Comparative Growth of </a:t>
            </a:r>
            <a:br>
              <a:rPr lang="en-US" dirty="0" smtClean="0">
                <a:solidFill>
                  <a:srgbClr val="4879B7"/>
                </a:solidFill>
                <a:latin typeface="Avenir Light"/>
                <a:cs typeface="Avenir Light"/>
              </a:rPr>
            </a:br>
            <a:r>
              <a:rPr lang="en-US" dirty="0" smtClean="0">
                <a:solidFill>
                  <a:srgbClr val="4879B7"/>
                </a:solidFill>
                <a:latin typeface="Avenir Light"/>
                <a:cs typeface="Avenir Light"/>
              </a:rPr>
              <a:t>Our Games</a:t>
            </a:r>
            <a:endParaRPr lang="en-US" b="1" i="1" dirty="0">
              <a:solidFill>
                <a:srgbClr val="4879B7"/>
              </a:solidFill>
              <a:latin typeface="Arial Black"/>
              <a:cs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6858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879B7"/>
                </a:solidFill>
                <a:latin typeface="Avenir Light"/>
                <a:cs typeface="Avenir Light"/>
              </a:rPr>
              <a:t>Draw Based Games are the </a:t>
            </a:r>
            <a:r>
              <a:rPr lang="en-US" b="1" i="1" dirty="0" smtClean="0">
                <a:solidFill>
                  <a:srgbClr val="4879B7"/>
                </a:solidFill>
                <a:latin typeface="Arial Black"/>
                <a:cs typeface="Arial Black"/>
              </a:rPr>
              <a:t>Low </a:t>
            </a:r>
            <a:r>
              <a:rPr lang="en-US" b="1" i="1" dirty="0">
                <a:solidFill>
                  <a:srgbClr val="4879B7"/>
                </a:solidFill>
                <a:latin typeface="Arial Black"/>
                <a:cs typeface="Arial Black"/>
              </a:rPr>
              <a:t>H</a:t>
            </a:r>
            <a:r>
              <a:rPr lang="en-US" b="1" i="1" dirty="0" smtClean="0">
                <a:solidFill>
                  <a:srgbClr val="4879B7"/>
                </a:solidFill>
                <a:latin typeface="Arial Black"/>
                <a:cs typeface="Arial Black"/>
              </a:rPr>
              <a:t>anging </a:t>
            </a:r>
            <a:r>
              <a:rPr lang="en-US" b="1" i="1" dirty="0">
                <a:solidFill>
                  <a:srgbClr val="4879B7"/>
                </a:solidFill>
                <a:latin typeface="Arial Black"/>
                <a:cs typeface="Arial Black"/>
              </a:rPr>
              <a:t>F</a:t>
            </a:r>
            <a:r>
              <a:rPr lang="en-US" b="1" i="1" dirty="0" smtClean="0">
                <a:solidFill>
                  <a:srgbClr val="4879B7"/>
                </a:solidFill>
                <a:latin typeface="Arial Black"/>
                <a:cs typeface="Arial Black"/>
              </a:rPr>
              <a:t>ruit</a:t>
            </a:r>
            <a:r>
              <a:rPr lang="en-US" dirty="0" smtClean="0">
                <a:solidFill>
                  <a:srgbClr val="4879B7"/>
                </a:solidFill>
                <a:latin typeface="Avenir Light"/>
                <a:cs typeface="Avenir Light"/>
              </a:rPr>
              <a:t>  </a:t>
            </a:r>
          </a:p>
        </p:txBody>
      </p:sp>
      <p:pic>
        <p:nvPicPr>
          <p:cNvPr id="5" name="Picture 4" descr="jumbo_interactive_logo_large_2.gif"/>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52400" y="6172200"/>
            <a:ext cx="1523438" cy="568750"/>
          </a:xfrm>
          <a:prstGeom prst="rect">
            <a:avLst/>
          </a:prstGeom>
        </p:spPr>
      </p:pic>
    </p:spTree>
    <p:extLst>
      <p:ext uri="{BB962C8B-B14F-4D97-AF65-F5344CB8AC3E}">
        <p14:creationId xmlns:p14="http://schemas.microsoft.com/office/powerpoint/2010/main" val="164332155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110378970"/>
              </p:ext>
            </p:extLst>
          </p:nvPr>
        </p:nvGraphicFramePr>
        <p:xfrm>
          <a:off x="457200" y="1447800"/>
          <a:ext cx="82296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8467" y="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879B7"/>
                </a:solidFill>
                <a:latin typeface="Avenir Light"/>
                <a:cs typeface="Avenir Light"/>
              </a:rPr>
              <a:t>Per Capita Sales Growth</a:t>
            </a:r>
            <a:endParaRPr lang="en-US" b="1" i="1" dirty="0">
              <a:solidFill>
                <a:srgbClr val="4879B7"/>
              </a:solidFill>
              <a:latin typeface="Arial Black"/>
              <a:cs typeface="Arial Black"/>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872030859"/>
              </p:ext>
            </p:extLst>
          </p:nvPr>
        </p:nvGraphicFramePr>
        <p:xfrm>
          <a:off x="381000" y="2057400"/>
          <a:ext cx="8458200" cy="44958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371600" y="1600200"/>
            <a:ext cx="6324600" cy="400110"/>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en-US" sz="2000" dirty="0" smtClean="0">
                <a:solidFill>
                  <a:srgbClr val="7F7F7F"/>
                </a:solidFill>
                <a:latin typeface="Avenir Light"/>
                <a:cs typeface="Avenir Light"/>
              </a:rPr>
              <a:t>Elasticity of Demand 1974 to 2014</a:t>
            </a:r>
            <a:endParaRPr lang="en-US" sz="2000" dirty="0">
              <a:solidFill>
                <a:srgbClr val="7F7F7F"/>
              </a:solidFill>
              <a:latin typeface="Avenir Light"/>
              <a:cs typeface="Avenir Light"/>
            </a:endParaRPr>
          </a:p>
        </p:txBody>
      </p:sp>
      <p:sp>
        <p:nvSpPr>
          <p:cNvPr id="7" name="Title 1"/>
          <p:cNvSpPr txBox="1">
            <a:spLocks/>
          </p:cNvSpPr>
          <p:nvPr/>
        </p:nvSpPr>
        <p:spPr>
          <a:xfrm>
            <a:off x="0" y="16932"/>
            <a:ext cx="9144000" cy="158326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879B7"/>
                </a:solidFill>
                <a:latin typeface="Avenir Light"/>
                <a:cs typeface="Avenir Light"/>
              </a:rPr>
              <a:t>Per Capita Sales Have Not Kept Up with Per Per Capita Income</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extLst>
              <p:ext uri="{D42A27DB-BD31-4B8C-83A1-F6EECF244321}">
                <p14:modId xmlns:p14="http://schemas.microsoft.com/office/powerpoint/2010/main" val="4171483643"/>
              </p:ext>
            </p:extLst>
          </p:nvPr>
        </p:nvGraphicFramePr>
        <p:xfrm>
          <a:off x="304800" y="1219200"/>
          <a:ext cx="8382000" cy="54864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0" y="16933"/>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4879B7"/>
                </a:solidFill>
                <a:latin typeface="Avenir Light"/>
                <a:cs typeface="Avenir Light"/>
              </a:rPr>
              <a:t>Declining Revenue</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209800"/>
            <a:ext cx="9144000" cy="2438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i="1" dirty="0" smtClean="0">
                <a:solidFill>
                  <a:srgbClr val="4879B7"/>
                </a:solidFill>
                <a:latin typeface="Arial Black"/>
                <a:cs typeface="Arial Black"/>
              </a:rPr>
              <a:t>Technology</a:t>
            </a:r>
            <a:r>
              <a:rPr lang="en-US" dirty="0" smtClean="0">
                <a:solidFill>
                  <a:srgbClr val="4879B7"/>
                </a:solidFill>
                <a:latin typeface="Avenir Light"/>
                <a:cs typeface="Avenir Light"/>
              </a:rPr>
              <a:t> Has Played A </a:t>
            </a:r>
            <a:r>
              <a:rPr lang="en-US" b="1" i="1" dirty="0" smtClean="0">
                <a:solidFill>
                  <a:srgbClr val="4879B7"/>
                </a:solidFill>
                <a:latin typeface="Arial Black"/>
                <a:cs typeface="Arial Black"/>
              </a:rPr>
              <a:t>Major Role</a:t>
            </a:r>
            <a:r>
              <a:rPr lang="en-US" dirty="0" smtClean="0">
                <a:solidFill>
                  <a:srgbClr val="4879B7"/>
                </a:solidFill>
                <a:latin typeface="Avenir Light"/>
                <a:cs typeface="Avenir Light"/>
              </a:rPr>
              <a:t> In the Development of the Industry</a:t>
            </a:r>
          </a:p>
        </p:txBody>
      </p:sp>
      <p:pic>
        <p:nvPicPr>
          <p:cNvPr id="6" name="Picture 5" descr="jumbo_interactive_logo_large_2.gif"/>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52400" y="6172200"/>
            <a:ext cx="1523438" cy="56875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5151</TotalTime>
  <Words>442</Words>
  <Application>Microsoft Macintosh PowerPoint</Application>
  <PresentationFormat>On-screen Show (4:3)</PresentationFormat>
  <Paragraphs>118</Paragraphs>
  <Slides>12</Slides>
  <Notes>12</Notes>
  <HiddenSlides>0</HiddenSlides>
  <MMClips>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World’s First Lottery App for the Apple Watch</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SMART-TECH 2015</dc:title>
  <dc:creator>Brian J. Roberts</dc:creator>
  <cp:lastModifiedBy>Levi Putna</cp:lastModifiedBy>
  <cp:revision>41</cp:revision>
  <dcterms:created xsi:type="dcterms:W3CDTF">2015-03-17T17:47:08Z</dcterms:created>
  <dcterms:modified xsi:type="dcterms:W3CDTF">2015-03-30T21:08:39Z</dcterms:modified>
</cp:coreProperties>
</file>