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512" r:id="rId3"/>
    <p:sldId id="511" r:id="rId4"/>
    <p:sldId id="508" r:id="rId5"/>
    <p:sldId id="504" r:id="rId6"/>
    <p:sldId id="466" r:id="rId7"/>
    <p:sldId id="468" r:id="rId8"/>
    <p:sldId id="469" r:id="rId9"/>
    <p:sldId id="470" r:id="rId10"/>
    <p:sldId id="472" r:id="rId11"/>
    <p:sldId id="473" r:id="rId12"/>
    <p:sldId id="505" r:id="rId13"/>
    <p:sldId id="475" r:id="rId14"/>
    <p:sldId id="476" r:id="rId15"/>
    <p:sldId id="506" r:id="rId16"/>
    <p:sldId id="478" r:id="rId17"/>
    <p:sldId id="479" r:id="rId18"/>
    <p:sldId id="491" r:id="rId19"/>
    <p:sldId id="481" r:id="rId20"/>
    <p:sldId id="482" r:id="rId21"/>
    <p:sldId id="507" r:id="rId22"/>
    <p:sldId id="484" r:id="rId23"/>
    <p:sldId id="485" r:id="rId24"/>
    <p:sldId id="296" r:id="rId25"/>
    <p:sldId id="513" r:id="rId26"/>
  </p:sldIdLst>
  <p:sldSz cx="9144000" cy="6858000" type="screen4x3"/>
  <p:notesSz cx="6900863" cy="9291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1869" autoAdjust="0"/>
  </p:normalViewPr>
  <p:slideViewPr>
    <p:cSldViewPr snapToGrid="0">
      <p:cViewPr>
        <p:scale>
          <a:sx n="85" d="100"/>
          <a:sy n="85" d="100"/>
        </p:scale>
        <p:origin x="-1888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3168" y="-96"/>
      </p:cViewPr>
      <p:guideLst>
        <p:guide orient="horz" pos="2927"/>
        <p:guide pos="217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90374" cy="464582"/>
          </a:xfrm>
          <a:prstGeom prst="rect">
            <a:avLst/>
          </a:prstGeom>
        </p:spPr>
        <p:txBody>
          <a:bodyPr vert="horz" lIns="92220" tIns="46111" rIns="92220" bIns="461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8892" y="1"/>
            <a:ext cx="2990374" cy="464582"/>
          </a:xfrm>
          <a:prstGeom prst="rect">
            <a:avLst/>
          </a:prstGeom>
        </p:spPr>
        <p:txBody>
          <a:bodyPr vert="horz" lIns="92220" tIns="46111" rIns="92220" bIns="46111" rtlCol="0"/>
          <a:lstStyle>
            <a:lvl1pPr algn="r">
              <a:defRPr sz="1200"/>
            </a:lvl1pPr>
          </a:lstStyle>
          <a:p>
            <a:fld id="{5D42DB6C-52C8-4D41-96B2-2599E596F737}" type="datetimeFigureOut">
              <a:rPr lang="en-US" smtClean="0"/>
              <a:t>15-03-29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5444"/>
            <a:ext cx="2990374" cy="464582"/>
          </a:xfrm>
          <a:prstGeom prst="rect">
            <a:avLst/>
          </a:prstGeom>
        </p:spPr>
        <p:txBody>
          <a:bodyPr vert="horz" lIns="92220" tIns="46111" rIns="92220" bIns="461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8892" y="8825444"/>
            <a:ext cx="2990374" cy="464582"/>
          </a:xfrm>
          <a:prstGeom prst="rect">
            <a:avLst/>
          </a:prstGeom>
        </p:spPr>
        <p:txBody>
          <a:bodyPr vert="horz" lIns="92220" tIns="46111" rIns="92220" bIns="46111" rtlCol="0" anchor="b"/>
          <a:lstStyle>
            <a:lvl1pPr algn="r">
              <a:defRPr sz="1200"/>
            </a:lvl1pPr>
          </a:lstStyle>
          <a:p>
            <a:fld id="{06C05AEB-7241-442C-9BB9-4516402F6D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610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90374" cy="464582"/>
          </a:xfrm>
          <a:prstGeom prst="rect">
            <a:avLst/>
          </a:prstGeom>
        </p:spPr>
        <p:txBody>
          <a:bodyPr vert="horz" lIns="92220" tIns="46111" rIns="92220" bIns="461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8892" y="1"/>
            <a:ext cx="2990374" cy="464582"/>
          </a:xfrm>
          <a:prstGeom prst="rect">
            <a:avLst/>
          </a:prstGeom>
        </p:spPr>
        <p:txBody>
          <a:bodyPr vert="horz" lIns="92220" tIns="46111" rIns="92220" bIns="46111" rtlCol="0"/>
          <a:lstStyle>
            <a:lvl1pPr algn="r">
              <a:defRPr sz="1200"/>
            </a:lvl1pPr>
          </a:lstStyle>
          <a:p>
            <a:fld id="{52742ED3-5686-4345-993E-7E2908D1421F}" type="datetimeFigureOut">
              <a:rPr lang="en-US" smtClean="0"/>
              <a:t>15-03-29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28713" y="696913"/>
            <a:ext cx="4643437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20" tIns="46111" rIns="92220" bIns="4611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0087" y="4413529"/>
            <a:ext cx="5520690" cy="4181237"/>
          </a:xfrm>
          <a:prstGeom prst="rect">
            <a:avLst/>
          </a:prstGeom>
        </p:spPr>
        <p:txBody>
          <a:bodyPr vert="horz" lIns="92220" tIns="46111" rIns="92220" bIns="4611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5444"/>
            <a:ext cx="2990374" cy="464582"/>
          </a:xfrm>
          <a:prstGeom prst="rect">
            <a:avLst/>
          </a:prstGeom>
        </p:spPr>
        <p:txBody>
          <a:bodyPr vert="horz" lIns="92220" tIns="46111" rIns="92220" bIns="461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8892" y="8825444"/>
            <a:ext cx="2990374" cy="464582"/>
          </a:xfrm>
          <a:prstGeom prst="rect">
            <a:avLst/>
          </a:prstGeom>
        </p:spPr>
        <p:txBody>
          <a:bodyPr vert="horz" lIns="92220" tIns="46111" rIns="92220" bIns="46111" rtlCol="0" anchor="b"/>
          <a:lstStyle>
            <a:lvl1pPr algn="r">
              <a:defRPr sz="1200"/>
            </a:lvl1pPr>
          </a:lstStyle>
          <a:p>
            <a:fld id="{3E5E74E9-1301-4F94-89DB-C5434E67BD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469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E74E9-1301-4F94-89DB-C5434E67BDD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3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E74E9-1301-4F94-89DB-C5434E67BDD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561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E74E9-1301-4F94-89DB-C5434E67BDD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561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BE52C-FC6E-D749-B067-1983DF41C40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3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E74E9-1301-4F94-89DB-C5434E67BDD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561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E74E9-1301-4F94-89DB-C5434E67BDD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561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BE52C-FC6E-D749-B067-1983DF41C40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231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E74E9-1301-4F94-89DB-C5434E67BDD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561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E74E9-1301-4F94-89DB-C5434E67BDD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561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BE52C-FC6E-D749-B067-1983DF41C40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7954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E74E9-1301-4F94-89DB-C5434E67BDD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561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1101" lvl="1" eaLnBrk="0" hangingPunct="0">
              <a:spcBef>
                <a:spcPct val="20000"/>
              </a:spcBef>
              <a:defRPr/>
            </a:pPr>
            <a:endParaRPr lang="en-CA" kern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E74E9-1301-4F94-89DB-C5434E67BDD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2370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E74E9-1301-4F94-89DB-C5434E67BDD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561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BE52C-FC6E-D749-B067-1983DF41C401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9650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E74E9-1301-4F94-89DB-C5434E67BDD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561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83303" lvl="2" indent="-461101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E74E9-1301-4F94-89DB-C5434E67BDD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4256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E74E9-1301-4F94-89DB-C5434E67BDD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168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E74E9-1301-4F94-89DB-C5434E67BDD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3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1101" lvl="1" eaLnBrk="0" hangingPunct="0">
              <a:spcBef>
                <a:spcPct val="20000"/>
              </a:spcBef>
              <a:defRPr/>
            </a:pPr>
            <a:endParaRPr lang="en-CA" kern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E74E9-1301-4F94-89DB-C5434E67BDD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237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1101" lvl="1" eaLnBrk="0" hangingPunct="0">
              <a:spcBef>
                <a:spcPct val="20000"/>
              </a:spcBef>
              <a:defRPr/>
            </a:pPr>
            <a:endParaRPr lang="en-CA" kern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E74E9-1301-4F94-89DB-C5434E67BDD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237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1101" lvl="1" eaLnBrk="0" hangingPunct="0">
              <a:spcBef>
                <a:spcPct val="20000"/>
              </a:spcBef>
              <a:defRPr/>
            </a:pPr>
            <a:endParaRPr lang="en-CA" kern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E74E9-1301-4F94-89DB-C5434E67BDD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237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83303" lvl="2" indent="-461101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E74E9-1301-4F94-89DB-C5434E67BDD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425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E74E9-1301-4F94-89DB-C5434E67BDD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133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E74E9-1301-4F94-89DB-C5434E67BDD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677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E74E9-1301-4F94-89DB-C5434E67BDD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677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5FB7-8AEE-4E94-B0C5-AE2EEB76A0A4}" type="datetimeFigureOut">
              <a:rPr lang="en-US" smtClean="0"/>
              <a:t>15-03-29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66222-5D42-4B23-BC6D-8FBB773C0C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412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5FB7-8AEE-4E94-B0C5-AE2EEB76A0A4}" type="datetimeFigureOut">
              <a:rPr lang="en-US" smtClean="0"/>
              <a:t>15-03-29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66222-5D42-4B23-BC6D-8FBB773C0C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170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5FB7-8AEE-4E94-B0C5-AE2EEB76A0A4}" type="datetimeFigureOut">
              <a:rPr lang="en-US" smtClean="0"/>
              <a:t>15-03-29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66222-5D42-4B23-BC6D-8FBB773C0C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152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F38DE-F1FC-40E9-9E72-395E7A9D0983}" type="datetime1">
              <a:rPr lang="da-DK" smtClean="0"/>
              <a:pPr>
                <a:defRPr/>
              </a:pPr>
              <a:t>15-03-29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Copyright© ALC 2013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A7029-A965-4F4F-8D2D-989C9001FF0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9033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E196D-DE35-49ED-9C5C-653D5883ADA8}" type="datetime1">
              <a:rPr lang="da-DK" smtClean="0"/>
              <a:pPr>
                <a:defRPr/>
              </a:pPr>
              <a:t>15-03-29</a:t>
            </a:fld>
            <a:endParaRPr lang="da-DK"/>
          </a:p>
        </p:txBody>
      </p:sp>
      <p:sp>
        <p:nvSpPr>
          <p:cNvPr id="4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Copyright© ALC 2013</a:t>
            </a:r>
          </a:p>
        </p:txBody>
      </p:sp>
      <p:sp>
        <p:nvSpPr>
          <p:cNvPr id="5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73F39-92F9-4E48-B956-EEF64E9D7B3D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7934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5FB7-8AEE-4E94-B0C5-AE2EEB76A0A4}" type="datetimeFigureOut">
              <a:rPr lang="en-US" smtClean="0"/>
              <a:t>15-03-29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66222-5D42-4B23-BC6D-8FBB773C0C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815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5FB7-8AEE-4E94-B0C5-AE2EEB76A0A4}" type="datetimeFigureOut">
              <a:rPr lang="en-US" smtClean="0"/>
              <a:t>15-03-29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66222-5D42-4B23-BC6D-8FBB773C0C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884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5FB7-8AEE-4E94-B0C5-AE2EEB76A0A4}" type="datetimeFigureOut">
              <a:rPr lang="en-US" smtClean="0"/>
              <a:t>15-03-29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66222-5D42-4B23-BC6D-8FBB773C0C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386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5FB7-8AEE-4E94-B0C5-AE2EEB76A0A4}" type="datetimeFigureOut">
              <a:rPr lang="en-US" smtClean="0"/>
              <a:t>15-03-29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66222-5D42-4B23-BC6D-8FBB773C0C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780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5FB7-8AEE-4E94-B0C5-AE2EEB76A0A4}" type="datetimeFigureOut">
              <a:rPr lang="en-US" smtClean="0"/>
              <a:t>15-03-29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66222-5D42-4B23-BC6D-8FBB773C0C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778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5FB7-8AEE-4E94-B0C5-AE2EEB76A0A4}" type="datetimeFigureOut">
              <a:rPr lang="en-US" smtClean="0"/>
              <a:t>15-03-29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66222-5D42-4B23-BC6D-8FBB773C0C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381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5FB7-8AEE-4E94-B0C5-AE2EEB76A0A4}" type="datetimeFigureOut">
              <a:rPr lang="en-US" smtClean="0"/>
              <a:t>15-03-29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66222-5D42-4B23-BC6D-8FBB773C0C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103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5FB7-8AEE-4E94-B0C5-AE2EEB76A0A4}" type="datetimeFigureOut">
              <a:rPr lang="en-US" smtClean="0"/>
              <a:t>15-03-29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66222-5D42-4B23-BC6D-8FBB773C0C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618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C5FB7-8AEE-4E94-B0C5-AE2EEB76A0A4}" type="datetimeFigureOut">
              <a:rPr lang="en-US" smtClean="0"/>
              <a:t>15-03-29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66222-5D42-4B23-BC6D-8FBB773C0C5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sky.jp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9144000" cy="932213"/>
          </a:xfrm>
          <a:prstGeom prst="rect">
            <a:avLst/>
          </a:prstGeom>
        </p:spPr>
      </p:pic>
      <p:pic>
        <p:nvPicPr>
          <p:cNvPr id="11" name="Picture 10"/>
          <p:cNvPicPr/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8" y="138133"/>
            <a:ext cx="2339479" cy="45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90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  <p:sldLayoutId id="2147483675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20" Type="http://schemas.openxmlformats.org/officeDocument/2006/relationships/image" Target="../media/image23.png"/><Relationship Id="rId10" Type="http://schemas.openxmlformats.org/officeDocument/2006/relationships/hyperlink" Target="http://www.birthrights.org.uk/wordpress/wp-content/uploads/2013/03/Mumsnet-HIRES-logo-jpegversion.jpg" TargetMode="External"/><Relationship Id="rId11" Type="http://schemas.openxmlformats.org/officeDocument/2006/relationships/image" Target="../media/image15.jpeg"/><Relationship Id="rId12" Type="http://schemas.openxmlformats.org/officeDocument/2006/relationships/image" Target="../media/image16.png"/><Relationship Id="rId13" Type="http://schemas.openxmlformats.org/officeDocument/2006/relationships/image" Target="../media/image17.jpe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hyperlink" Target="http://www.google.ca/url?url=http://blackberryempire.com/tag/angry-birds/&amp;rct=j&amp;frm=1&amp;q=&amp;esrc=s&amp;sa=U&amp;ei=kJdrVObAENO1sATWwoLoCg&amp;ved=0CB0Q9QEwBA&amp;usg=AFQjCNGWoxgQgvI81oM4OLgrnCJwDvZsJg" TargetMode="External"/><Relationship Id="rId17" Type="http://schemas.openxmlformats.org/officeDocument/2006/relationships/image" Target="../media/image20.jpeg"/><Relationship Id="rId18" Type="http://schemas.openxmlformats.org/officeDocument/2006/relationships/image" Target="../media/image21.png"/><Relationship Id="rId19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7" Type="http://schemas.openxmlformats.org/officeDocument/2006/relationships/image" Target="../media/image12.jpeg"/><Relationship Id="rId8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33.jpeg"/><Relationship Id="rId13" Type="http://schemas.openxmlformats.org/officeDocument/2006/relationships/hyperlink" Target="https://www.google.ca/url?q=http://blog.uber.com/2011/12/05/take-ubers-new-logo-for-a-spin/&amp;sa=U&amp;ei=b9SIU7ShGqmksQSU5oHoAw&amp;ved=0CB8Q9QEwAA&amp;usg=AFQjCNFnIi6B5a1bB4VFl1A3O_lZw-1glg" TargetMode="External"/><Relationship Id="rId14" Type="http://schemas.openxmlformats.org/officeDocument/2006/relationships/image" Target="../media/image34.jpeg"/><Relationship Id="rId15" Type="http://schemas.openxmlformats.org/officeDocument/2006/relationships/hyperlink" Target="http://www.google.ca/url?url=http://www.theiphone4sjailbreaker.com/top-jailbreak-myths-examined/&amp;rct=j&amp;frm=1&amp;q=&amp;esrc=s&amp;sa=U&amp;ei=BwmSU-fPIpPNsQSqzoGoBQ&amp;ved=0CCEQ9QEwAw&amp;usg=AFQjCNH1HQXrrQP14cvEoB_zRwIUZf0EWg" TargetMode="External"/><Relationship Id="rId16" Type="http://schemas.openxmlformats.org/officeDocument/2006/relationships/image" Target="../media/image35.jpeg"/><Relationship Id="rId17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48.png"/><Relationship Id="rId15" Type="http://schemas.openxmlformats.org/officeDocument/2006/relationships/image" Target="../media/image49.png"/><Relationship Id="rId16" Type="http://schemas.openxmlformats.org/officeDocument/2006/relationships/image" Target="../media/image50.png"/><Relationship Id="rId17" Type="http://schemas.openxmlformats.org/officeDocument/2006/relationships/image" Target="../media/image51.png"/><Relationship Id="rId18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jpe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64.jpeg"/><Relationship Id="rId21" Type="http://schemas.openxmlformats.org/officeDocument/2006/relationships/image" Target="../media/image65.png"/><Relationship Id="rId22" Type="http://schemas.openxmlformats.org/officeDocument/2006/relationships/image" Target="../media/image66.png"/><Relationship Id="rId23" Type="http://schemas.openxmlformats.org/officeDocument/2006/relationships/image" Target="../media/image67.jpg"/><Relationship Id="rId24" Type="http://schemas.openxmlformats.org/officeDocument/2006/relationships/image" Target="../media/image68.png"/><Relationship Id="rId25" Type="http://schemas.openxmlformats.org/officeDocument/2006/relationships/image" Target="../media/image69.png"/><Relationship Id="rId26" Type="http://schemas.openxmlformats.org/officeDocument/2006/relationships/image" Target="../media/image70.png"/><Relationship Id="rId27" Type="http://schemas.openxmlformats.org/officeDocument/2006/relationships/hyperlink" Target="https://www.google.ca/url?q=http://blogs.technet.com/b/microsoft_blog/archive/2012/08/23/microsoft-unveils-a-new-look.aspx&amp;sa=U&amp;ei=iAeOU-2vGK3msAS05YGoBA&amp;ved=0CB8Q9QEwAg&amp;usg=AFQjCNG_IRY830CZFQom-adQ_RbcKu8Saw" TargetMode="External"/><Relationship Id="rId28" Type="http://schemas.openxmlformats.org/officeDocument/2006/relationships/image" Target="../media/image71.jpe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30" Type="http://schemas.openxmlformats.org/officeDocument/2006/relationships/image" Target="../media/image73.png"/><Relationship Id="rId31" Type="http://schemas.openxmlformats.org/officeDocument/2006/relationships/hyperlink" Target="https://www.google.ca/url?q=http://logos.wikia.com/wiki/Toyota&amp;sa=U&amp;ei=rAeOU6jRLsLlsATP94DABw&amp;ved=0CBsQ9QEwAA&amp;usg=AFQjCNG9hmsiflpJzIS1__xEcvzWK_yI5g" TargetMode="External"/><Relationship Id="rId32" Type="http://schemas.openxmlformats.org/officeDocument/2006/relationships/image" Target="../media/image74.jpeg"/><Relationship Id="rId9" Type="http://schemas.openxmlformats.org/officeDocument/2006/relationships/hyperlink" Target="https://www.google.ca/url?q=http://cloudtimes.org/2013/03/28/mit-backed-dbseer-improves-cloud-computing-performance-by-95/&amp;sa=U&amp;ei=jf-NU_v6CoTRsQT12YHgCw&amp;ved=0CBsQ9QEwAA&amp;usg=AFQjCNH8w-s0odlsEdo0t9SpjNr9Irjj1g" TargetMode="External"/><Relationship Id="rId6" Type="http://schemas.openxmlformats.org/officeDocument/2006/relationships/image" Target="../media/image56.png"/><Relationship Id="rId7" Type="http://schemas.openxmlformats.org/officeDocument/2006/relationships/hyperlink" Target="https://www.google.ca/url?q=http://www.theblaze.com/stories/2013/11/25/harvard-student-run-christian-journal-apologizes-for-saying-jews-deserve-to-suffer-for-killing-jesus/&amp;sa=U&amp;ei=c_-NU_60GYvlsAS3lIGgBQ&amp;ved=0CCcQ9QEwAA&amp;usg=AFQjCNEpxVTbPQWd7T_kFjiAsP6qIeR1Ew" TargetMode="External"/><Relationship Id="rId8" Type="http://schemas.openxmlformats.org/officeDocument/2006/relationships/image" Target="../media/image57.jpeg"/><Relationship Id="rId33" Type="http://schemas.openxmlformats.org/officeDocument/2006/relationships/hyperlink" Target="https://www.google.ca/url?q=http://logos.wikia.com/wiki/Coca-Cola&amp;sa=U&amp;ei=UASOU8u2IZHMsQTH4ILQDw&amp;ved=0CB8Q9QEwAg&amp;usg=AFQjCNEEjNDfR_nkf7fw4HNrDbXfWdmuxQ" TargetMode="External"/><Relationship Id="rId34" Type="http://schemas.openxmlformats.org/officeDocument/2006/relationships/image" Target="../media/image75.jpeg"/><Relationship Id="rId35" Type="http://schemas.openxmlformats.org/officeDocument/2006/relationships/hyperlink" Target="https://www.google.ca/url?q=http://www.heinz.com/our-company/press-room/mediadownloads/media-downloads-logos.aspx&amp;sa=U&amp;ei=bgSOU7DyFtTJsQT_iIH4Bg&amp;ved=0CBsQ9QEwAA&amp;usg=AFQjCNEEF0PB9_D6LSBLOlqWejYIu36Zvw" TargetMode="External"/><Relationship Id="rId36" Type="http://schemas.openxmlformats.org/officeDocument/2006/relationships/image" Target="../media/image76.jpeg"/><Relationship Id="rId10" Type="http://schemas.openxmlformats.org/officeDocument/2006/relationships/image" Target="../media/image58.jpeg"/><Relationship Id="rId11" Type="http://schemas.openxmlformats.org/officeDocument/2006/relationships/image" Target="../media/image59.png"/><Relationship Id="rId12" Type="http://schemas.openxmlformats.org/officeDocument/2006/relationships/hyperlink" Target="https://www.google.ca/url?q=http://cjme.com/story/us-mega-million-jackpot-attracting-canadians/49973&amp;sa=U&amp;ei=xtaIU_GiEqzjsASpm4KQCA&amp;ved=0CB8Q9QEwAA&amp;usg=AFQjCNGNdRKG2H0VcQXpdf7b6R8ws4nZJg" TargetMode="External"/><Relationship Id="rId13" Type="http://schemas.openxmlformats.org/officeDocument/2006/relationships/image" Target="../media/image60.jpeg"/><Relationship Id="rId14" Type="http://schemas.openxmlformats.org/officeDocument/2006/relationships/hyperlink" Target="http://www.google.ca/url?url=http://www.techinsider.net/google-inc-googl-could-step-up-content-with-twitch-acquisition/114587.html&amp;rct=j&amp;frm=1&amp;q=&amp;esrc=s&amp;sa=U&amp;ei=QQSSU9vbAYLNsQTBlYDwCg&amp;ved=0CBsQ9QEwAA&amp;usg=AFQjCNF1ixi2sZCtcrk0McR9u3KCAMDJcA" TargetMode="External"/><Relationship Id="rId15" Type="http://schemas.openxmlformats.org/officeDocument/2006/relationships/image" Target="../media/image61.jpeg"/><Relationship Id="rId16" Type="http://schemas.openxmlformats.org/officeDocument/2006/relationships/hyperlink" Target="http://www.google.ca/url?url=http://www.zeroto60times.com/blog/large-car-logos-2/large-audi-car-logo/&amp;rct=j&amp;frm=1&amp;q=&amp;esrc=s&amp;sa=U&amp;ei=VwSSU6yIBIq3sASqjoDYCQ&amp;ved=0CBsQ9QEwAA&amp;usg=AFQjCNElnt8F2vD973zPIntYNMSKef3opg" TargetMode="External"/><Relationship Id="rId17" Type="http://schemas.openxmlformats.org/officeDocument/2006/relationships/image" Target="../media/image62.jpeg"/><Relationship Id="rId18" Type="http://schemas.openxmlformats.org/officeDocument/2006/relationships/hyperlink" Target="http://www.google.ca/url?url=http://commons.wikimedia.org/wiki/File:Mercedes_Benz_Logo_11.jpg&amp;rct=j&amp;frm=1&amp;q=&amp;esrc=s&amp;sa=U&amp;ei=FQWSU-aNL8HQsQSnk4HoBA&amp;ved=0CB0Q9QEwAA&amp;usg=AFQjCNEJJeiQbog5U65t7QIeobPMMFkGgg" TargetMode="External"/><Relationship Id="rId19" Type="http://schemas.openxmlformats.org/officeDocument/2006/relationships/image" Target="../media/image63.jpeg"/><Relationship Id="rId37" Type="http://schemas.openxmlformats.org/officeDocument/2006/relationships/image" Target="../media/image77.jpeg"/><Relationship Id="rId38" Type="http://schemas.openxmlformats.org/officeDocument/2006/relationships/image" Target="../media/image78.png"/><Relationship Id="rId39" Type="http://schemas.openxmlformats.org/officeDocument/2006/relationships/hyperlink" Target="http://www.google.ca/url?url=http://tickerreport.com/banking-finance/275350/scientific-games-corp-ceo-purchases-303419-in-stock-sgms/&amp;rct=j&amp;frm=1&amp;q=&amp;esrc=s&amp;sa=U&amp;ei=z7M-VI28CqLbsAT_qoKABA&amp;ved=0CBUQ9QEwAA&amp;usg=AFQjCNEn7_KsEFyQylH7qX992Y8V0CJtqQ" TargetMode="External"/><Relationship Id="rId40" Type="http://schemas.openxmlformats.org/officeDocument/2006/relationships/image" Target="../media/image79.png"/><Relationship Id="rId41" Type="http://schemas.openxmlformats.org/officeDocument/2006/relationships/hyperlink" Target="http://www.google.ca/url?url=http://news.ballytech.com/multimedia/logos&amp;rct=j&amp;frm=1&amp;q=&amp;esrc=s&amp;sa=U&amp;ei=8LM-VMrkGcfLsAS3uYLACA&amp;ved=0CBUQ9QEwAA&amp;usg=AFQjCNFKAubT170TZL_cdmCwOKh_K6sy4w" TargetMode="External"/><Relationship Id="rId42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6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8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86761" y="5179742"/>
            <a:ext cx="355724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Phil Holmes</a:t>
            </a:r>
          </a:p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VP, Strategy &amp; Planning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4300" y="2641534"/>
            <a:ext cx="3095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PGRI - Smart Tech – April 2015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46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91114">
        <p:dissolve/>
      </p:transition>
    </mc:Choice>
    <mc:Fallback>
      <p:transition xmlns:p14="http://schemas.microsoft.com/office/powerpoint/2010/main" spd="slow" advTm="91114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FFFF"/>
                </a:solidFill>
              </a:rPr>
              <a:t>Scenario Matrix</a:t>
            </a:r>
            <a:endParaRPr lang="en-US" sz="4000" b="1" dirty="0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648200" y="1219200"/>
            <a:ext cx="0" cy="5029200"/>
          </a:xfrm>
          <a:prstGeom prst="straightConnector1">
            <a:avLst/>
          </a:prstGeom>
          <a:ln w="381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914400" y="3657600"/>
            <a:ext cx="7467600" cy="0"/>
          </a:xfrm>
          <a:prstGeom prst="straightConnector1">
            <a:avLst/>
          </a:prstGeom>
          <a:ln w="381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295400" y="1447800"/>
            <a:ext cx="3200400" cy="21336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CIRCUMVENTION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00600" y="1447800"/>
            <a:ext cx="3200400" cy="21336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IMMERSION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295400" y="3810000"/>
            <a:ext cx="3200400" cy="2133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INTRUSION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800600" y="3810000"/>
            <a:ext cx="3200400" cy="2133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29000" y="914400"/>
            <a:ext cx="2662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Technology Adoption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29000" y="6183868"/>
            <a:ext cx="261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Technology Adoption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389178" y="3437182"/>
            <a:ext cx="206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Fragmented Market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7762603" y="343718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Unified Market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86200" y="6629400"/>
            <a:ext cx="18934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©Atlantic Lottery Corporation 2014</a:t>
            </a:r>
            <a:endParaRPr lang="en-US" sz="9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63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10551">
        <p:dissolve/>
      </p:transition>
    </mc:Choice>
    <mc:Fallback>
      <p:transition xmlns:p14="http://schemas.microsoft.com/office/powerpoint/2010/main" spd="slow" advTm="110551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19" grpId="0"/>
      <p:bldP spid="20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FFFF"/>
                </a:solidFill>
              </a:rPr>
              <a:t>Scenario Matrix</a:t>
            </a:r>
            <a:endParaRPr lang="en-US" sz="4000" b="1" dirty="0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648200" y="1219200"/>
            <a:ext cx="0" cy="5029200"/>
          </a:xfrm>
          <a:prstGeom prst="straightConnector1">
            <a:avLst/>
          </a:prstGeom>
          <a:ln w="381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914400" y="3657600"/>
            <a:ext cx="7467600" cy="0"/>
          </a:xfrm>
          <a:prstGeom prst="straightConnector1">
            <a:avLst/>
          </a:prstGeom>
          <a:ln w="381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295400" y="1447800"/>
            <a:ext cx="3200400" cy="2133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CIRCUMVENTION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00600" y="1447800"/>
            <a:ext cx="3200400" cy="2133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IMMERSION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295400" y="3810000"/>
            <a:ext cx="3200400" cy="2133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INTRUSION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800600" y="3810000"/>
            <a:ext cx="3200400" cy="2133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29000" y="914400"/>
            <a:ext cx="2662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Technology Adoption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29000" y="6183868"/>
            <a:ext cx="261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Technology Adoption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389178" y="3437182"/>
            <a:ext cx="206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Fragmented Market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7762603" y="343718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Unified Market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86200" y="6629400"/>
            <a:ext cx="18934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©Atlantic Lottery Corporation 2014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089693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404">
        <p:dissolve/>
      </p:transition>
    </mc:Choice>
    <mc:Fallback>
      <p:transition xmlns:p14="http://schemas.microsoft.com/office/powerpoint/2010/main" spd="slow" advTm="2404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28600" y="102970"/>
            <a:ext cx="89153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</a:rPr>
              <a:t>Intrusion 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" name="AutoShape 6" descr="data:image/jpeg;base64,/9j/4AAQSkZJRgABAQAAAQABAAD/2wCEAAkGBhQSEBQUDxQVFBQUFBQUFBQUFBQVFBQUFBQVFBQUFBQXHCYeFxkjGRQUHy8gIycpLCwsFR4xNTAqNSYrLCkBCQoKDgwOFw8PFCkcHRwsLCkpKSopKSkpKSksLCwpLCkpKSksLCkpKSkpLCkpKSwpKSksKSkpLCksKSkpKSkpKf/AABEIALcBFAMBIgACEQEDEQH/xAAcAAACAgMBAQAAAAAAAAAAAAAAAQIGAwQFBwj/xABAEAABBAADAwgGCQMDBQAAAAABAAIDEQQFIQYSMRMiQVFSYaLRBxVxgZGhFCMyM3JzsbLBQlPwQ2KCJJLS4eL/xAAaAQEBAQADAQAAAAAAAAAAAAAAAQIDBAUG/8QAJBEBAAICAQMEAwEAAAAAAAAAAAERAgMhBBIxBSJBURMyYYH/2gAMAwEAAhEDEQA/APWQmkmsNmEwkEwgYTQmiBFoCEDtCSLQFJJpIBIoQootJOkIBJCECQmkgEk0IEkU6QgSCmkikhCEUJJqJUASkVAyjrXNx20UMXF1nqGqxnnjhF5TTeOGWc1jFumVhxGLYwW9wb7SqbmG2z3aRDdHX0qv4nGvkNvcSvO2eoYRxhFu/r6DKf3mnY2o2niMw3TYDAL/AOTkKl5qOePwj9Sks49XsmL4ay6XXE097TSTAXsPJO0wkmgYUlEKSAQikkQWhCEAgpWhFCEk0AkhCAQhJQNJNJUCEJWoBCEIoUUnyAcStd+M7I+Klq2aSLlp/SjepP8ACmMK4O621fWSD02p3Km/EijWtLDK5zmbzddarhXuThgDWudHzugg620+SyPguMPbpWjgpcyltCUmi14uxRHcV59meEMcrmOvQ2L6WngV6m/D23e/y1RNpGmUvcBTohfeWXTr9mh+K6HWaO/DujzDvdHunDOp8Sru6kSoGVYnOXhPepz81fzx+EfqULDmZ54/CP1KS7+uPbDpbI90voRNRUl9C+eCkEgmgaaSaASQhAJIQgSEFK0DtFpJIqSClaVqBotK0rQStK0rStBK0rWE4jq1UJpyBfyHFS4WmxaxPxHGlgbbnADQ9/H2LNhsIHB5Fh44eSlo1Xk3qNOvrWCfEUNB7yQ0fHqXUwUQcxzT7R3HgQqdn0TxMQyBryBfKzygQs17Nkk9OjerVSrLdLA5m2R2612/x1jDixtcd6ThfcutgpQ14p10NRfQdCqTHmQeQHSvncP9PCtLIW+141Px9y3I89EWYRcqAwPoOG8HBrZNKJGnHj7FaFwzASRtkOHaHO3bDSaBsafNcvIs/dI4YeZgZJyQElWRv6g6niBXEdZ6lo4zaH6Nm8eGnJ5LEsLWP/pBq26+1te8KYzCGPM24Zz3NnLS2Mubzd0jeDQe+it0zY2qzyTD5eZ4RZjfycg40Q7dv4V8l5ZlfpAk+kiSQbzHGnt6Cx2jx36Wrzs2+TE4rM8Bi9DM0vA6nANYS3u+wV5tlWSGKeSOVusb3MN/7XFqvtiOTn4WbM8JyUrmXYB5p62nVp94IWmVYNoN18OHlbrzDC/udGeb4SPguFuL5Xfh+PZOP0+q0bPya8cpcjMxzx+H+ShZc0Zzx+H+Smuxrn2w4Nn7S99TCSYX0L51IJpIQSTSTQK0FNIoIotMhRQNK0JFFCSVpbyglaVqNqLpK4orISolyr+YbVNaSIxZ4b3R8OlcHH7QPfdu06hoFw5bcYehq9P258zFQt2Nz2KPi6z1N1XBxu1jnA8nzBXHiVWH4q1idNa4Z25S9TX6brwjnmVv2Uxwm5VhcXOY7eB11a++vqII+CsLA5pvo6l5tkGachio32dwkMf1brzV+40b7lbtqM8DBTXgEfoubCbh4/W6fxbajxKyYg8m5sh6SAaWLN5XtZOcMWiURlzN/RlkdJHePmq3nW2LYcBHJIN4mgK4HTr/AM4rXx+1TY8Tht+jBMOTc7q36Av2W34LmjF0JdTYjFTlr3TmwXAjSi1xvfb368FxtpswY/FyQTRcq5jOUjZvFokPZNcRVmj2V3c0z6KDE4fDPaWh0m7vjRtuadw+8kfFU3boPbjosS0DejIjlHVuG/mHH4qxAJ5pAznyRwNH+lA1unUC40P1XBziATMZyIeNx2sj963l5GgJ4htXVAa6KwYvChr3chDZABD3O4tcA6y/q16xwWnDb7DpDI8Dmw4cAR3/ALyb3vipHCy6+2OVvxWU4XE3U+GoOePtaHdu+u90rNtrG2RmX5lHfKN5MuoaurdcWn4OHvWzszj5J4ZsM9nMc3R3QHAix8l0cvyZkcBjJJY07zQdQCeK1dpVNLNX1mkGNwotr4gJa6Q7Q331u/BamcbIcripJbrlHb9e3VWKKSMMDG1zSdB0Xrr1Kc2JuunRZmL8tRMx4VfNcgbFhDum6c13v+ya9xVew+Bc80xpJ7gvQpW743XAbp4g9KlHGGimgAdQ0XndR0kbdnddRT0NHVTq19tXNvN832bkD27xaCWA1Z63dyFZdpT9a38A/c5C5sel1xFOLLqdkza+BSCiEwV3HTSCaipBAwUwUkwgaVIQgEiE0iggUiVIrG5FIlRLkOKxOcoqZcubn0juRO4CTYuuga2VtOkUHPWcuYpy657coy+nmuNn6Oq1pmUrfzzCGKVw6L07x0Lnbo6/5XQmKl9trnHLCMo+U+USBNrGXJ0T3I1MMjtbvhR/RcfPM0kcWF5OjNz2uaaJI7xR9667Ap8hvPDd0c5oAPSCCdRfTWnuC7OjKpeJ6ro7tfdHwMpyyTFZfPE4kljeUjBHZDv89ylsxkrsXlkoksmB92ei6Gny+as2zuYfRgdyMv3hRbXGwtnJ9n3xvfuO3WSfaYNO/Wuldruvw+ajGvLR2iy84nAYTER87ERFsTq4l0eod7i0H3rs7R4UYxjXMaWuexrjYr6xvEHvqluHD8lG/kmEk60wa233UE8PjuVjHNcyiHU7j3qeRX8VlJ5JhmbvbvM3XSFrK4hzq4nUj3LHgcvJAb/T2WDk49RpbvtO0VoxEYc2tL4juPv6VCDB1x+ep+KUtllUIiYAABV6NuunhfHRZjzgRWh4+xZWwDipkINKHANaXEAAvO86tLNAWfcAs27XBZHBRpSWmMhKlMhJZbVjaX71v4B+5yFLaUfWt/AP3OQqzK8qSiE1plJMKKkEQwmEk0DQkhA7QtWXMI2v3HyMa8iw0uAcR10VsB1oClBwU1EorXeFheVsvateRqiw1nuWEyLLI1asoWHLi4m0uH3gH1dc0/x8/wBVUpWDoV7xce80g9IVLxLCHm+gn4jiuvsx5t9H6duvDsn4awFcErWfk1JkK4qenOcQhHH3cVlxTaYHNHOYQfeFljgJOg+C7WByRz206gD18fguXDGb4dDqtuEY+6VlyVkTomSR0Q5odfTqFvyvF2FzcnyrkY9wOsWSNKoE3S6IYu7EPkso54TZOQNBrfHuWIRLIGLIGqssQiA6EyFkpRQIBIhSRSjTG4KBCzEKBCise6lSmilKVVtph9a38sfuchS2nH1rfyx+5yatJa5pqKaImCmFEFMFETtCQRaBhFoXI2rzT6Pg55eBaw7v4jo35kIjx3PGuzHN5GMP25TG0nUNbHzb06OaT712jsVmuE1w0hcANOTl6uA3H6e5c30Z5hh4sY+bFyNjO4Qwu4Oc91uN9B0HxXs2EzaGUAxSxvvhuvaVqZV5WNuM2w1DERbw65IuOnaZQV22J2xdjxJvRcnye7ZBtri7e0HSCN35hWhzb4/NYmwsjDi1rWjVzqAF0OJpQaE+0OHbI6N8jWvbVg6VYsa8OBWwJGuFtII7ja8qythx2YOuw2Rz3E1qGgc39AreNipGH6qb2XbT8QtTEfZF/KwSMWu9i57IcXH9rnj3O/8Aa2cDi3vduyMLdCbohZnBywHwKvZ9k7i642k3qa+H8BXLkFGSMAW6gBxJ0HxXFOFuzp6idWXdDzqPK3k0Gn3iv1XVwuR8N75K0CFrtWkEdYIKBhlI1xDtbOvzzio4czD5cBwC6eHw9LIyBbDGLliHn55zl5NrVKlkDUqWnBKLQsgakApUjKJCiQsiiVFY6QpUikVClEhZaUaUGEtRSyEKNIqr7T/et/LH7nIUtqPvm/lj9zklUW8KSgFK1BJNRBTBQTCdqITRDXnHpjzkNijw4Orzyjh1Bp5vxP6L0ZeH7b4n6Zm3Jtsc5kDQemibI+LvgrCLDst6MIMRgYpJy9skgL7Ya5pJLQQe6lhxvoZkbrh5wSOAcKPxC9PwOGEcTGN0DGtaPY0Afws6WKBsJs7j8PiD9Le4xBhoGTfaXWKAF30lWTbXMeRwMzgaJaWN9r+aP1Xbtee+lrMKbDCP6i6Rw7m0G/Mn4JHkcL0fZnFh5XPmDtW7rS0WBZ1sfBemYXaCCT7Mg9htp+a4Gx+ysLsDGZowXPt98HAE6Cweql03bHw/0Fze67TiVdoEHgQfYkGda5GGyN7DzX6e8fJdpraAtJprwhuqh+kDNy//AKaIWbG/XSehn6K65lityMkfaI5vtVe2eyDekdNMLN2L6XXe8rjxyk8qNsq12FzRsTiQCTG4agElumntpet7i8w26h5HMmyjTWOW+nR1Gv8AtXqcTt5oI4EA/EWpLVsE7wxjnu4NaXH2NFlUvBel7CONStlj7y3fHt5lld7b/GmLLp3N0JZuD/nzf5XnXox2ThxhnOJZvNYGtGpFOOtgg6afqrCTL0rAbaYKauTxEdng1ztw+wh1arsxyNcOaQfYQf0VCzD0NYZ1mCR8Z6Aee0d2tH5quZpsZjstYZsPOXRt1cYy5paOsxmwQlQy9jATCp/o+20ONjMc338YtxHB7eG/3HrCuCgVJFNJBFKlJJRSIUSmUigRCiVIpIqr7UffN/LH7nIRtR9838sfuchVFrCaiCmsiSkFBSBVEwmFC0wURJY34ZhIcWNJHAkCx7Cp2i0RK0JIUDXjnpAe9+YPLmO3GhrGktO6Q3UkH2kr1+SXdF0T7FFzg7QiwesdHvVumox+VbyHbSB8TRTmbgDSNDVACzXQrJDjWP8AsOB9hWjNs1h3GzE0E8S3mkjqNJwZM1n2bAHDW0j+rNcV/ro2ld38li4EC7tIz0Q27PfxKixjP0w4nDl5Olrm4zO5YRrFYGnSNF3C/d1PDrUm6j28FqJSpp5RtpnDMSWODC1zWkOsgg9I/legbIYzlcFC7/bun2tO7/C4npGypgwjpGtAcHNsihpdfysfoozDfwz4z/pv09jtf1tPKeGv6Y8du4WKIcZJLPsYPNwVW2C28jwMUkckTnb8hkLmkX9lrQN0/h+a2/THj97FRRj/AE4yT7Xu/wDlXLZ7YzDOwMDZ4I3u5MFziOdbucecNelX4RLA+kzAyDWXkz1SAtWntht3hPoUrYZmSvkjc1rWODvtc3WuFWT7lXNu/RqyCIz4Ow1tmSMkupvG2k6/NaHo/wBk8Hjd4Svk5Rmrowd0EE6Oa4a+0JUI3fQtgiZ55dd0RtZ3Eudfy3fmvWlqZVlEWGjEcDAxo6uJ7yeJK21JkIhIqSiVFJRKkolFBUU0rQBUUykgq+1H3zfyx+5yEbUffN/LH7nIVFoBTBWMKdqCdpgqAKkCiJWpBQtMIJ2hRTtBJCSEQOC5jN9k2pLmv07m1wXTRSkxbl159l8XZhyHdyVKLwa00Rg2x8LAsf5opAhRDkwEJ/qL4ASCejgsixyTgEDr4LIEJuotz88wAnw8kO8AZGFoJF0eg0qzsPsbPgZ5DI9j43srm717wIrQ91q7UhVLeM7XZFiJs0LnwycnJKxjX7p3dywLsaAanivZIYw1oaODQAPYBSkhLRCeEPaWuFtcCCDwIIoil4Q/fyrNBYIbHJvaH7cLrAHUdPmF7yqdt3sEceWPieI5GjdJcCWubxA04GydVYkWzDYlsjGvYba9ocCOoiwsqr+xGV4jDYUQ4otcWEhhabG5/SOA4cF3yoC0kJFFBSQUiikkhK0CKRTUSgrG1B+ub+WP3OQltR9838sfuckqLQE7UAVK1ETBTtQClaCQUgoAphBNCQKaIYKdqKaCSErSQTUSi0WgUYU0kFFmRSaihzfcoJpWi0KoEIStAIRaSAKCUJWgVotCSKSVoJStFCSZUUBaRKVpIKztOfrm/lj9zkkbT/et/LH7nIVHW9fQ9vwv8k/XsPb8L/JCERL17D2/C/yR6+h7fhf5IQiJDPoO34X+SkM+g7fhf5IQgfr+Dt+F/kj1/D/c8L/JNCgYz+Dt+F/kj1/B/c8L/JCED9fwdvwv8kev4P7nhf5JIVD9fwf3PC/yQM/g7fhf5IQoH6/g7fhf5I9fwdvwv8kIVAM/g7fhf5J+v4O34X+SEKA9fwdvwv8AJHr+D+54X/8AihCA9fwf3PC/yR6/g7fhf5JIQHr+Dt+F/kj1/B2/C/yQhUL1/B2/C/yS9fQdvwv8kIQL19B2/C/yR6+g7fhf5IQisfrrD3e/rwvdf5KXr6Dt+F/khCFl69g7fhf5KJz6Ht+F/khCCJz2Ht+F/kl69h7fhf5IQiq3tJm8RlbT75g/pd2ndyEIVS3/2Q=="/>
          <p:cNvSpPr>
            <a:spLocks noChangeAspect="1" noChangeArrowheads="1"/>
          </p:cNvSpPr>
          <p:nvPr/>
        </p:nvSpPr>
        <p:spPr bwMode="auto">
          <a:xfrm>
            <a:off x="0" y="-1068388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AutoShape 8" descr="data:image/jpeg;base64,/9j/4AAQSkZJRgABAQAAAQABAAD/2wCEAAkGBhQSEBQUDxQVFBQUFBQUFBQUFBQVFBQUFBQVFBQUFBQXHCYeFxkjGRQUHy8gIycpLCwsFR4xNTAqNSYrLCkBCQoKDgwOFw8PFCkcHRwsLCkpKSopKSkpKSksLCwpLCkpKSksLCkpKSkpLCkpKSwpKSksKSkpLCksKSkpKSkpKf/AABEIALcBFAMBIgACEQEDEQH/xAAcAAACAgMBAQAAAAAAAAAAAAAAAQIGAwQFBwj/xABAEAABBAADAwgGCQMDBQAAAAABAAIDEQQFIQYSMRMiQVFSYaLRBxVxgZGhFCMyM3JzsbLBQlPwQ2KCJJLS4eL/xAAaAQEBAQADAQAAAAAAAAAAAAAAAQIDBAUG/8QAJBEBAAICAQMEAwEAAAAAAAAAAAERAgMhBBIxBSJBURMyYYH/2gAMAwEAAhEDEQA/APWQmkmsNmEwkEwgYTQmiBFoCEDtCSLQFJJpIBIoQootJOkIBJCECQmkgEk0IEkU6QgSCmkikhCEUJJqJUASkVAyjrXNx20UMXF1nqGqxnnjhF5TTeOGWc1jFumVhxGLYwW9wb7SqbmG2z3aRDdHX0qv4nGvkNvcSvO2eoYRxhFu/r6DKf3mnY2o2niMw3TYDAL/AOTkKl5qOePwj9Sks49XsmL4ay6XXE097TSTAXsPJO0wkmgYUlEKSAQikkQWhCEAgpWhFCEk0AkhCAQhJQNJNJUCEJWoBCEIoUUnyAcStd+M7I+Klq2aSLlp/SjepP8ACmMK4O621fWSD02p3Km/EijWtLDK5zmbzddarhXuThgDWudHzugg620+SyPguMPbpWjgpcyltCUmi14uxRHcV59meEMcrmOvQ2L6WngV6m/D23e/y1RNpGmUvcBTohfeWXTr9mh+K6HWaO/DujzDvdHunDOp8Sru6kSoGVYnOXhPepz81fzx+EfqULDmZ54/CP1KS7+uPbDpbI90voRNRUl9C+eCkEgmgaaSaASQhAJIQgSEFK0DtFpJIqSClaVqBotK0rQStK0rStBK0rWE4jq1UJpyBfyHFS4WmxaxPxHGlgbbnADQ9/H2LNhsIHB5Fh44eSlo1Xk3qNOvrWCfEUNB7yQ0fHqXUwUQcxzT7R3HgQqdn0TxMQyBryBfKzygQs17Nkk9OjerVSrLdLA5m2R2612/x1jDixtcd6ThfcutgpQ14p10NRfQdCqTHmQeQHSvncP9PCtLIW+141Px9y3I89EWYRcqAwPoOG8HBrZNKJGnHj7FaFwzASRtkOHaHO3bDSaBsafNcvIs/dI4YeZgZJyQElWRv6g6niBXEdZ6lo4zaH6Nm8eGnJ5LEsLWP/pBq26+1te8KYzCGPM24Zz3NnLS2Mubzd0jeDQe+it0zY2qzyTD5eZ4RZjfycg40Q7dv4V8l5ZlfpAk+kiSQbzHGnt6Cx2jx36Wrzs2+TE4rM8Bi9DM0vA6nANYS3u+wV5tlWSGKeSOVusb3MN/7XFqvtiOTn4WbM8JyUrmXYB5p62nVp94IWmVYNoN18OHlbrzDC/udGeb4SPguFuL5Xfh+PZOP0+q0bPya8cpcjMxzx+H+ShZc0Zzx+H+Smuxrn2w4Nn7S99TCSYX0L51IJpIQSTSTQK0FNIoIotMhRQNK0JFFCSVpbyglaVqNqLpK4orISolyr+YbVNaSIxZ4b3R8OlcHH7QPfdu06hoFw5bcYehq9P258zFQt2Nz2KPi6z1N1XBxu1jnA8nzBXHiVWH4q1idNa4Z25S9TX6brwjnmVv2Uxwm5VhcXOY7eB11a++vqII+CsLA5pvo6l5tkGachio32dwkMf1brzV+40b7lbtqM8DBTXgEfoubCbh4/W6fxbajxKyYg8m5sh6SAaWLN5XtZOcMWiURlzN/RlkdJHePmq3nW2LYcBHJIN4mgK4HTr/AM4rXx+1TY8Tht+jBMOTc7q36Av2W34LmjF0JdTYjFTlr3TmwXAjSi1xvfb368FxtpswY/FyQTRcq5jOUjZvFokPZNcRVmj2V3c0z6KDE4fDPaWh0m7vjRtuadw+8kfFU3boPbjosS0DejIjlHVuG/mHH4qxAJ5pAznyRwNH+lA1unUC40P1XBziATMZyIeNx2sj963l5GgJ4htXVAa6KwYvChr3chDZABD3O4tcA6y/q16xwWnDb7DpDI8Dmw4cAR3/ALyb3vipHCy6+2OVvxWU4XE3U+GoOePtaHdu+u90rNtrG2RmX5lHfKN5MuoaurdcWn4OHvWzszj5J4ZsM9nMc3R3QHAix8l0cvyZkcBjJJY07zQdQCeK1dpVNLNX1mkGNwotr4gJa6Q7Q331u/BamcbIcripJbrlHb9e3VWKKSMMDG1zSdB0Xrr1Kc2JuunRZmL8tRMx4VfNcgbFhDum6c13v+ya9xVew+Bc80xpJ7gvQpW743XAbp4g9KlHGGimgAdQ0XndR0kbdnddRT0NHVTq19tXNvN832bkD27xaCWA1Z63dyFZdpT9a38A/c5C5sel1xFOLLqdkza+BSCiEwV3HTSCaipBAwUwUkwgaVIQgEiE0iggUiVIrG5FIlRLkOKxOcoqZcubn0juRO4CTYuuga2VtOkUHPWcuYpy657coy+nmuNn6Oq1pmUrfzzCGKVw6L07x0Lnbo6/5XQmKl9trnHLCMo+U+USBNrGXJ0T3I1MMjtbvhR/RcfPM0kcWF5OjNz2uaaJI7xR9667Ap8hvPDd0c5oAPSCCdRfTWnuC7OjKpeJ6ro7tfdHwMpyyTFZfPE4kljeUjBHZDv89ylsxkrsXlkoksmB92ei6Gny+as2zuYfRgdyMv3hRbXGwtnJ9n3xvfuO3WSfaYNO/Wuldruvw+ajGvLR2iy84nAYTER87ERFsTq4l0eod7i0H3rs7R4UYxjXMaWuexrjYr6xvEHvqluHD8lG/kmEk60wa233UE8PjuVjHNcyiHU7j3qeRX8VlJ5JhmbvbvM3XSFrK4hzq4nUj3LHgcvJAb/T2WDk49RpbvtO0VoxEYc2tL4juPv6VCDB1x+ep+KUtllUIiYAABV6NuunhfHRZjzgRWh4+xZWwDipkINKHANaXEAAvO86tLNAWfcAs27XBZHBRpSWmMhKlMhJZbVjaX71v4B+5yFLaUfWt/AP3OQqzK8qSiE1plJMKKkEQwmEk0DQkhA7QtWXMI2v3HyMa8iw0uAcR10VsB1oClBwU1EorXeFheVsvateRqiw1nuWEyLLI1asoWHLi4m0uH3gH1dc0/x8/wBVUpWDoV7xce80g9IVLxLCHm+gn4jiuvsx5t9H6duvDsn4awFcErWfk1JkK4qenOcQhHH3cVlxTaYHNHOYQfeFljgJOg+C7WByRz206gD18fguXDGb4dDqtuEY+6VlyVkTomSR0Q5odfTqFvyvF2FzcnyrkY9wOsWSNKoE3S6IYu7EPkso54TZOQNBrfHuWIRLIGLIGqssQiA6EyFkpRQIBIhSRSjTG4KBCzEKBCise6lSmilKVVtph9a38sfuchS2nH1rfyx+5yatJa5pqKaImCmFEFMFETtCQRaBhFoXI2rzT6Pg55eBaw7v4jo35kIjx3PGuzHN5GMP25TG0nUNbHzb06OaT712jsVmuE1w0hcANOTl6uA3H6e5c30Z5hh4sY+bFyNjO4Qwu4Oc91uN9B0HxXs2EzaGUAxSxvvhuvaVqZV5WNuM2w1DERbw65IuOnaZQV22J2xdjxJvRcnye7ZBtri7e0HSCN35hWhzb4/NYmwsjDi1rWjVzqAF0OJpQaE+0OHbI6N8jWvbVg6VYsa8OBWwJGuFtII7ja8qythx2YOuw2Rz3E1qGgc39AreNipGH6qb2XbT8QtTEfZF/KwSMWu9i57IcXH9rnj3O/8Aa2cDi3vduyMLdCbohZnBywHwKvZ9k7i642k3qa+H8BXLkFGSMAW6gBxJ0HxXFOFuzp6idWXdDzqPK3k0Gn3iv1XVwuR8N75K0CFrtWkEdYIKBhlI1xDtbOvzzio4czD5cBwC6eHw9LIyBbDGLliHn55zl5NrVKlkDUqWnBKLQsgakApUjKJCiQsiiVFY6QpUikVClEhZaUaUGEtRSyEKNIqr7T/et/LH7nIUtqPvm/lj9zklUW8KSgFK1BJNRBTBQTCdqITRDXnHpjzkNijw4Orzyjh1Bp5vxP6L0ZeH7b4n6Zm3Jtsc5kDQemibI+LvgrCLDst6MIMRgYpJy9skgL7Ya5pJLQQe6lhxvoZkbrh5wSOAcKPxC9PwOGEcTGN0DGtaPY0Afws6WKBsJs7j8PiD9Le4xBhoGTfaXWKAF30lWTbXMeRwMzgaJaWN9r+aP1Xbtee+lrMKbDCP6i6Rw7m0G/Mn4JHkcL0fZnFh5XPmDtW7rS0WBZ1sfBemYXaCCT7Mg9htp+a4Gx+ysLsDGZowXPt98HAE6Cweql03bHw/0Fze67TiVdoEHgQfYkGda5GGyN7DzX6e8fJdpraAtJprwhuqh+kDNy//AKaIWbG/XSehn6K65lityMkfaI5vtVe2eyDekdNMLN2L6XXe8rjxyk8qNsq12FzRsTiQCTG4agElumntpet7i8w26h5HMmyjTWOW+nR1Gv8AtXqcTt5oI4EA/EWpLVsE7wxjnu4NaXH2NFlUvBel7CONStlj7y3fHt5lld7b/GmLLp3N0JZuD/nzf5XnXox2ThxhnOJZvNYGtGpFOOtgg6afqrCTL0rAbaYKauTxEdng1ztw+wh1arsxyNcOaQfYQf0VCzD0NYZ1mCR8Z6Aee0d2tH5quZpsZjstYZsPOXRt1cYy5paOsxmwQlQy9jATCp/o+20ONjMc338YtxHB7eG/3HrCuCgVJFNJBFKlJJRSIUSmUigRCiVIpIqr7UffN/LH7nIRtR9838sfuchVFrCaiCmsiSkFBSBVEwmFC0wURJY34ZhIcWNJHAkCx7Cp2i0RK0JIUDXjnpAe9+YPLmO3GhrGktO6Q3UkH2kr1+SXdF0T7FFzg7QiwesdHvVumox+VbyHbSB8TRTmbgDSNDVACzXQrJDjWP8AsOB9hWjNs1h3GzE0E8S3mkjqNJwZM1n2bAHDW0j+rNcV/ro2ld38li4EC7tIz0Q27PfxKixjP0w4nDl5Olrm4zO5YRrFYGnSNF3C/d1PDrUm6j28FqJSpp5RtpnDMSWODC1zWkOsgg9I/legbIYzlcFC7/bun2tO7/C4npGypgwjpGtAcHNsihpdfysfoozDfwz4z/pv09jtf1tPKeGv6Y8du4WKIcZJLPsYPNwVW2C28jwMUkckTnb8hkLmkX9lrQN0/h+a2/THj97FRRj/AE4yT7Xu/wDlXLZ7YzDOwMDZ4I3u5MFziOdbucecNelX4RLA+kzAyDWXkz1SAtWntht3hPoUrYZmSvkjc1rWODvtc3WuFWT7lXNu/RqyCIz4Ow1tmSMkupvG2k6/NaHo/wBk8Hjd4Svk5Rmrowd0EE6Oa4a+0JUI3fQtgiZ55dd0RtZ3Eudfy3fmvWlqZVlEWGjEcDAxo6uJ7yeJK21JkIhIqSiVFJRKkolFBUU0rQBUUykgq+1H3zfyx+5yEbUffN/LH7nIVFoBTBWMKdqCdpgqAKkCiJWpBQtMIJ2hRTtBJCSEQOC5jN9k2pLmv07m1wXTRSkxbl159l8XZhyHdyVKLwa00Rg2x8LAsf5opAhRDkwEJ/qL4ASCejgsixyTgEDr4LIEJuotz88wAnw8kO8AZGFoJF0eg0qzsPsbPgZ5DI9j43srm717wIrQ91q7UhVLeM7XZFiJs0LnwycnJKxjX7p3dywLsaAanivZIYw1oaODQAPYBSkhLRCeEPaWuFtcCCDwIIoil4Q/fyrNBYIbHJvaH7cLrAHUdPmF7yqdt3sEceWPieI5GjdJcCWubxA04GydVYkWzDYlsjGvYba9ocCOoiwsqr+xGV4jDYUQ4otcWEhhabG5/SOA4cF3yoC0kJFFBSQUiikkhK0CKRTUSgrG1B+ub+WP3OQltR9838sfuckqLQE7UAVK1ETBTtQClaCQUgoAphBNCQKaIYKdqKaCSErSQTUSi0WgUYU0kFFmRSaihzfcoJpWi0KoEIStAIRaSAKCUJWgVotCSKSVoJStFCSZUUBaRKVpIKztOfrm/lj9zkkbT/et/LH7nIVHW9fQ9vwv8k/XsPb8L/JCERL17D2/C/yR6+h7fhf5IQiJDPoO34X+SkM+g7fhf5IQgfr+Dt+F/kj1/D/c8L/JNCgYz+Dt+F/kj1/B/c8L/JCED9fwdvwv8kev4P7nhf5JIVD9fwf3PC/yQM/g7fhf5IQoH6/g7fhf5I9fwdvwv8kIVAM/g7fhf5J+v4O34X+SEKA9fwdvwv8AJHr+D+54X/8AihCA9fwf3PC/yR6/g7fhf5JIQHr+Dt+F/kj1/B2/C/yQhUL1/B2/C/yS9fQdvwv8kIQL19B2/C/yR6+g7fhf5IQisfrrD3e/rwvdf5KXr6Dt+F/khCFl69g7fhf5KJz6Ht+F/khCCJz2Ht+F/kl69h7fhf5IQiq3tJm8RlbT75g/pd2ndyEIVS3/2Q=="/>
          <p:cNvSpPr>
            <a:spLocks noChangeAspect="1" noChangeArrowheads="1"/>
          </p:cNvSpPr>
          <p:nvPr/>
        </p:nvSpPr>
        <p:spPr bwMode="auto">
          <a:xfrm>
            <a:off x="152400" y="-915988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AutoShape 22" descr="data:image/jpeg;base64,/9j/4AAQSkZJRgABAQAAAQABAAD/2wCEAAkGBxQSEhQUExQUFBUUFBUUFRQUFhQVFBQVFBUWFxUUFRQYHSggGBolHBYVITEhJSkrLi4uFx8zOTMsNygtLiwBCgoKDg0OGhAQGywmHSQsLCwsLCssLCwsLCwsNCwsLCw1LC0sLCwsLCwsLCwsLSwsLCwsLCwsLCwsLCwsLCwsLP/AABEIAKYA8AMBIgACEQEDEQH/xAAcAAAABwEBAAAAAAAAAAAAAAAAAQIEBQYHAwj/xABLEAABAwICBgYFCAcFCAMAAAABAAIDBBESIQUGMVFhcQcTIkGRsTJSc4GhFCQ0QnKSwdEjU2KCsrPDFVR0hJMWFzNDY6Lw8cLS4f/EABoBAAMBAQEBAAAAAAAAAAAAAAABAgMEBQb/xAAuEQACAgEDAwMBCAMBAAAAAAAAAQIRAwQSIRMxQQUiUZEUMkJhcYGh8LHB0RX/2gAMAwEAAhEDEQA/AMVe83OZ2nvScR3nxQftPNEpJDxnefFDEd58UlGEAHiO8+KGM7z4okdkCBjO8+KMOO8+KKyMBAWHiO8+KPEd58UVkLJCBiO8+KGM7z4oIIAGM7z4o8R3lEhZAB4jvPihiO8+KFkLIEDEd58UMR3nxKKyFkDDxHefFDEd58UESBB4jvPiUMR3nxRIWQMPEd5R4jvKJBAg8Z3nxQxnefFEggA8R3nxQxHefFEgmAeI7z4pTHG4zO0d6QlM2jmEgOT9p5okp+08yk2TKAEdkAEaACRhBGAkIFkdkEYCBAQQshZIQELI7IIAKyFkoBHhSFYmyFkqyACAsTZFZLwoWTsLEWRWXSyAaiwsTZFZdLIYUWFiLIWS8KGFFhZzshZLsjsiws52R2S7IWRYWIslMGY5jzR2RsGY5jzQKzg/aeZRJT9p5lEEzQII7I0ECsKyNGAlBqQrCQslBqUGJEtiEAuwjRiJFi3I5AI8K7CFPtFVPUSNkLA+31XbEmPG1Oai3VjSLRsrvRjkPJrvyT7/AGYq7A/J5bHYcKv8XSEyTDeHCALWbYqWbrzCfqvt3ZLJzfwe5H0iLS9z/gypurNWQSKeU2zNm7Eyl0fKz0o3t5tcPwWyHXiEDstfc7e4JtUa6F7DGyAOxZXOzwsjqfIS9GXhsyDq0YiV4pdRZpXOJwRA3OfHuAXWk6PpHODS8AX9IC/wWyTZ8xk1EYS2t+aKF1SHUq9aZ1DMDHPEzSGnIHJx9yqhpihpoFnT7MjzCi6lSHUFd2UN/rBa48E8n3UPrURHVIjGrPBq6XC5eAPFNnaIANi8DitPsmX4K6pAYEC1TVZoxrdkjXKPfDbvCzlgyR7orqDSyGFd+r3IdWsh7kcLJTBmOY80sQk5AE32DfwC0zUXUOxbNUNu/IsjP1dzn8eHck3R0YcUsrpGTvGZ5lABLcMzzKMBUS2JDUtsa6sanEbEGUp0cGwLuymTuKNOWRIo5p5xi2jXVtHwUjHGnTYAqUTlnqWiMZRcF2bo8blJshXdsKe05papkRBFDhcS4BwyDe/3pU8DGwuJANx2TfMHkuj9V2uJOI3K51uhmxRuvI29sgdq6OrjUa2cnp6Z6ec4tZOeOKZC0ZU1CMlCUxHvVu0Nq9UztJZHYAXu/s/ArzpH3mKSrkj2DPYnM1UWtyy96nqPUmUkdZI1g4C5+KfVGo8N/wDjPI5AFZM6MkvEe5E6P6R8ILRTtcQLBznHu4WRu1vq5TdmGP7IzVh0P0a0bJ2F0kj2vFw1xaO1t7gtOoNXKaEWZEwcbArsg7R8HqPT8kZ/HkxOmpZZHYpMbztJOQ8SpmHV+nGF0jbhwJsAXZjusFsQgjGxrfALlUVELB2iweCp89w0mjWCTk6k38o8/VclJJeMsfGCbFzR2hyC6aE1Co6qodGKieJjQCMVg9992IWCvet4pqwhtM5rJWOu6RgF7biO9RD9WRIMUtTOZBk0swNA/wC1QskYcJntrTZssU9qS/RIsVH0VaPa0NxSv49a4E+BXf8A3XaP9V/vkd+ardHo+aI51cwbxa1x8lH606S0hSxdayoY9l/RLe2eQBVQztuk2Rl9NlBNtIs1b0TaPcMusbxEh/FVDWDofgjY58FW9pAJDZMJB4AixVbb0jVRykNuVx5oq3W2KRoxF5f33dl7guvoyb90jzt8YrhEZS6LdGMMjcJ4pw3RxJAaCSdgAzK50+lxM8Nwvkc42a1ubie5ajqrq+6MB81jLbmGDcDv4qNRjx41xK2cmDR5c+S3wvI11S1ObDaSQYpT7xHwHHirlCQPcR8EqOwUYypBkcOR/wDPBcHnk+mxYYwhtiuEecnjM8yjaEbxmeZQAWp4DZ1anMTlwgiLjZoudymKXQErtth77+SaRm4OXYbxuTlj1LUurA+u8nkLKcotDws+pf7WapIzejnLuVmnY53otc7kCVNU2hJnbWFo/ayVopnhuwAcgnhqzhOEjFbK+y6opemw/EyGg1QlPe0c7pw3Uyb1mHxXahqK25xywW+rZjrjn2lP0Na+36RzSd7bgfFA36Xgfh/Urw1RqBswn3pnX6jyy+nFc8CFfGVvFCbTccQvJI1o4kBBH/l4Yu02v3KBonQHyGUPNJLJfK4bjw/urvV6zhjiTHO1pPfE8WHgrU/XNhyhY+Y72ts37xSHaQq5vqxQt49t35LCWJM9vS6+WGCgvfXnz9exR67pBhB7AeRxFlDV3SPM5uCKD97C4laJT6sw3Jk7Tib3yHkE9bq5SjYy3IoWKJU/UdY17YxX78/4KBqPUSTTCaqfK0MzDB2c/f3LTRrNC0elKUy/sGDuLx+8idoKLue8e8H8Foo12PMyZtZN3JJv9RvpDXZjfQhmeeRAVL0xrBWTm0dP1YP1nnP3AK5S6vjumd7wEzn1ef3St94T2nO8uti7UV/f3IHRc7YB2KUteR2347l543T+bWZwYQKZ5dvxC3gkVehpYxdz4wBncuw+agZK83OYPI+Sz6KNp+va3EkpY0vr/wBHM2tNaP8AhwtHF2dlBS0VVO8PqJOztwtKfSVx3Ju+uurjjjHk4dR61rc6ceEn8I5VGrsDvWvzTZmqkLiA3ESe4FOvlRJAbmTlYZkrQNXNCiJuJ+bzt4cAnkyfUXp2l1OonW9qK7v/AF+o01L1OipLy4byOFrnPCNzd1+8q4NcAmsswAUbNpDiudvyz7HHhUYqMSRqquyr9VVlkjX917HkUzq9Jm+RUVpTSFxwUXZ1KG1GaPGZ5lABKftPMoguk+RsUAujZCNjnDkSkAJYCCLY6i0lM3ZK8e+/mn0OslS364d9poPkomyMBFh1ZLsyzU2uko9JkbuWJpUtS66xn043N5EFUVoSk9zH9omvJo7taYCLtmDANoLTiPJMabWduIiJx34p34W57mqjIkbivtMmaOKl83p1TQPVhLWjlcm6d02johnhDzvccZWXWC6MkI2EjkSE7BaiPmJscT7bBZOG1Cx6HS07dksg/eJ81IQa11Lf+YHfaaCi0brWx+DT55cQIu5t+9psU2jp7EHHKSM83m3gqVT68yj0443csTT5p6NdYn2xskZ9gg3Rwbw1seydF0FXnbFnuuLo5KzCLucAN5Nh8Vn8muIx9mItb3uyMp8cgukesdK43kZMTvfZ/wAAbJ2Z9bG+zLRUa0MGUeOY7o2kj3u2JzJo7SkzA5ohgDhfDixSgHZe+QPBR2rlfBVTMijebk3LcDm9luZ7rK7606SdHE5sTg2Usc++3AxvfbeSQB79yH2s1xYpZpqEX3Mx0rosQu+eOqHO/ba4N9xtZNG6ThjPYBNtgDb+JW4ltxZ1jkAQRcHLPJRNXqnRyEOfTxkg3yBaD9oNyd70mn4M448ad1yZLLrA7A62QAuCIsZ96a0usbSCJI435jtYbGx/ZC0rSOpFHM9/yd/USss2RkLgWC4uBLD9UnhYlVx/R1O14Jc5zBt6otAPMWxBZvejeMYSYrV2hjkcJQxo24Tht71aJpbCyY1L2wWHo2AFiLW8VGv0g55sxr3/AGWkrJy55PVxYowjUew50hV5FVqorCFLOoKh/wDywwftm3wF0Umq7yO3K0fZaT5lRZ0xaRVKjSYbtUa2d9Q4NjbfMZ52Cuj9Q6d2bzK7m8AeACntA6FhhPYbs7yrVGUpmGYCXEAEm5yAufBdPkz/AFH/AHXfkrL0bH5+PZy/gteBXQfLKFo88hp2d/8A5ku4pn+o77pTmJ3z3/N/1lu90EqF2efnNIyIIPEWXZtO/wBR33Sp/pJd8+eP+lH5Fa1CeyOQ8kqJ6dtowV8ZGRBHMWRWVy6UT86hH/Q/qOUrqJqwzqxUStDnOzja4Ata31rd5KZm4e7aihRaOlf6MUjvsscfILnPSPZ6bHs+01zfNbxe24DwCKWJrxZwDge4i4RRfR/MwTAlsgcdgJ5AlWjXnV9tNI18YIjlvYbcDxmWg7iDccirN0Z/RX+2d/CxBkoPdtZmXyZ/qO+6UYpn+o77pW9XRoo16K+TA5IiNoI5iyJrfFXjpVcetpRvZN8DGobUimx1sX7OJ/3W/wD6EGMoVLaQhp3+q77pROgcMy1w4kGy3m6idbYC+jnAzIjc4c29r8EUaPB+ZCdENCGNqKt4sGt6tpt3AY5SPdhHipiLSVNV3DZbTTStLW1DQ5zRGbhjXMHZab5X47VOaq0DYKSGKwPYu/i54u7zITPV/U+Gmf1hJkeHHBf0WC5tYd5tbMocXwe56dPDhwyc21Piq8/10WwZqv6x6bkaTBTtJmwGRzyA1kUItiexz7Ne+xybe19tk71k0lJT08kkMJnkaBaMG188yeA25Kk6h6xz6Rnq6evZG5giZ+ia0CNoLjiF7knEC3O/ctGcZZtQKBsdOZWtc01TzP2yTIWHKLrCcy4tAceLirQAm9NC1jGsbk1jQ1ouTYNFgLnNLmks0ngk+EVHl0N9JSscC0gO33APmomolwsOAYbcti4ST9ornJNcEb2kLB+49SGNQSBA+5uc0UjruTKkqbjakvqrFYrsbytMdFy50c9iRxUcawC+a5U9e1r8z6RFk0Q5FC6Nvp49nL+C15qyHo2Pz8ezl/Ba6F0o8CHYwuL6b/nD/PW7rB4z89/zh/nrd0xLuzIukn6e/wBjF5OWuwnsjkPJZD0l/Tn+xj8nLXYfRHIeSXkn8TM16Uz86i/w/wDUctH0bGGwxtGwRsHg0LN+lP6TF/h/6jlpVEf0bPsN/hCZK+8ygdK0rjJTx4iGFsjiASATdoBO+w81ZdQpi6ijxOJsXtBJubBxAFyq90jUrpaukjZbE9kgF8hfE3vUf/sPW2sHBoHc2VwHwCRLbU/yLT0lMBoie9ksZHvdhPwcUjo0+jP9s7+Fipel9VamCMySuuwFoI61z8ybDI8VdOjT6M/2zv4WIJu5okNeKh8dHK5jixww2c02I7QWYf2tVf3qb7y2HS+jWVMTopC4Nda5aQHZG4sSCq+ej+l9af77P/omPIpv7rM2qJ5JXAyyvkLbgYze17Xt4BXDoyprzSv9Rgb73k/g0qB1l0eynqXxR4i1oae0QT2hfaAFdejSnw073kenJt4MFh8S5IwhueTksGl6rq2sN/SmiZ99wb+KlqGlEjsLs2kHFy2KldItX1bKW396jf7o7uPxwrQtGtwgnvPkEzsjyyJ0LOepYHHNowO5sOE+SlGS2/BV9kojmqGnYJS4DfjAd5kpwK2/erNNxMl4IsQCDkQcwQe4hCGNjSS1rWk2BIABIGQuRtso6OqRT6Wij9ORjdwLhc8m7SgrcTQekzdppG8WVUq9eKaO/aJttvaMZ7M5S1Mjrq+QXhhJbewkaMYN7m+Jxa0NFj2sx3ZnJBSY9q3YHHFkRt3f+lH1OkBcYTcju38FAaW0zL1z2TCQljY3Axi4Ax/pDJI5oaWBuE2jAvi77KZ0bTyOjLg5uISSsPZFrxyOZ/8AFYbGnwdsdYq9xHCuwk3Fhc2uuFTpUd/du7130ho+occ3NP7qhp9DzHafAKFiY566Bzm0mUydpsXFz3px/YJ+sXH4IHQLSMJZlcb787qljZxz1lvgZdGw+fj2cv4LXgsf6OpA2vbfvbI0cyL/AILYFqjCHYwiP6b/AJz+ut4WFsp3f2hgwnF8s9Hvt11723WzW5lALyZD0mfTn+xj8nLXofRbyHksc6SpQ6ult9WONp5hpP4rYofRHIeSBeWZp0qn5zF/hz/MctLoj+jZ9hv8IWY9K/0mH2B/mOWl6PfeKMjvjYfFoQTXuZUtcKhsekaF73BrWiQlx2AXCuFBXRzMD4nh7CSA5uy4Nj8VnvSswiWmdbs4JG37sQLDb4qy9HsZbQx3FrukcOReSCgV+6hHST9Af7SH+Y1c+jP6M/2rv4WJfSV9Af7SH+Y1cujL6K/2zv4WIJa96LBp7SgpYHzFpeGW7IyJubbSqj/vLb/dpPvNU9r1E59FK1rS4nDYNFye0O5ZkNGT/qZPuO/JBOWbj2QrTWk/lVQ+bAWBwYMJIv2RvC1XVGm6ukhG9uI83G6yaShkbYOY5pdkMQIxHcLjiFtsEQY1rRsa0NHJosEGeJuUm2UrpEoZJpaYNY9zGNmc4ta45u6sAZA55O8VoFJWXY0naWtNsxa4GRumjpAMsQHvF0kgnYb8jdB0Jc2VjXCvEVWHXyliafewlp+BCaQaaG9R/S5ROMdPK0m7JHsy3SNB84x4rOWyVDdjz8CizLJCW61JGn6c1hcyNoaXdp1nFuTg0C5APcTv4HvVahlLmguuHkNcWx2JN9gLu8bfSJOWZyVcZpecZEBw3WQZppzc+rtyOXgUWVFzSqv5JqbWUROeBRjqnXFztcM7XcAQbYiL3O071JVOtMM4Y2ImNzTGOrLnRNLAbyDECGgYQ4XOdyLKpx6bswx4BgNzhINhl3Z7OC4OgpiBZzwbC4u219+du9OzfdXdGivY5lPUmUNije3G3CS9rSQ0YO32nHsbe+9u4K26p1YkZL6ObxL2TcWnY2QkcC8yeCyXQWk5I8bZZRJHhxC5DiHHcTmDkrRqZpYRyWvk9j2d2yJ+KPIZABsr22HqhNEuaNJfCCm0lGFyh0k096csqAe9MSkmM30I3Ksa5aSbSRgC3Wy5MHqj6zzy81atL6Vjp4nSymzWj3uPc0byVhmltMPqpzNLtcRZo2MaDkwckpOilS5EUVY6CZkrPSjfiG42OYPAi49627QumIqqMPicD6zfrMPe1wWFyDM8yhBM9jsUbnMdva4g/BSRGVHoDqG4sWFuL1rC/jtTLTemoqSMySuA9Vv1nnua0d5WNnWat2fKpvvfioyeV0jsUj3PdvcS7zQabkL0hWOnklmf6Uji48L7AOAFh7l6Dh9FvIeS87pz8vm/XTf6j/zQSpfJcelf6VD7D+o5WvUDTTZ6ZsZP6SEBrm95aPRdxFvJY/JK9xu97nkC13uLiBuBKXTzuY4OY5zHDY5pII94SJcvdZ6Clia4WcA4bbOAI5pvo/SMUpkbE4OETgxxb6Ida+EHYbAjYsTqNOVcgwvqZnN3YiL87JpTyvYLMe9gJucDnNvzsUxuaNb6S/oD/aQ/zGrl0YH5q/2zv4WLLJZ5HCzpZHDbZz3EZcCUtlTI0WbI9gvezXObmeR4IM3Nbkz0AEoLz+Kub9fN/qP/ADSxVS/rpv8AUf8AmgfVianrZCZKvRzO7rJXHkwRu/D4q1rA21EmIOMspLb2Je4kX22N8ti6iol/Xzf6j/zQR1YpklrZaWuqSdjXhoz9Vo/G60Xo+cDRsAv2XPb/AN1x8CspiFrkkkkkkk3JO8lOetdYBskjBe9mvc0fBBz9ap2+xp+vtJjopT6mF/LC4X+F1l5hFkMMjhZ00pByIL3EH3EpwwWCKMdRmUmnEb/JRuSDSDcnwaluajac/VaIs0DdwXJ+iW7lMFqAjRtKWomuzIJ+hWlHDox7Tdr3N5G6ny1BrU9pX2zJXcjY5apmyYn7QBT6n1hqmbcLvELpZDq7opkrVS+CC1ir6mrcOsIDWegxvotvtPE8SohlC4Ecx5q3TQBNTTZ+/ck0dcNc2Q0kJudm0rmYDwQQQdSEmA8EXyc8EEEiguoPBH1B4IkEwDEB4JTYTwQQQJiupPBH1J4I0EiRQhPBH1J4IIIEKEJ4JYiPBBBMhixEeC6NiPBGggyYsMPBdmMPBBBMzkkOGNJ3LoGFBBMwcUdGxE7l0MB4I0FRjJB9T3oOgPBBBIgIwlGISgggAurvuSXxlBBAJciXQlcxEb+9GggtH//Z"/>
          <p:cNvSpPr>
            <a:spLocks noChangeAspect="1" noChangeArrowheads="1"/>
          </p:cNvSpPr>
          <p:nvPr/>
        </p:nvSpPr>
        <p:spPr bwMode="auto">
          <a:xfrm>
            <a:off x="0" y="-992188"/>
            <a:ext cx="228600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AutoShape 24" descr="data:image/jpeg;base64,/9j/4AAQSkZJRgABAQAAAQABAAD/2wCEAAkGBxQSEhQUExQUFBUUFBUUFRQUFhQVFBQVFBUWFxUUFRQYHSggGBolHBYVITEhJSkrLi4uFx8zOTMsNygtLiwBCgoKDg0OGhAQGywmHSQsLCwsLCssLCwsLCwsNCwsLCw1LC0sLCwsLCwsLCwsLSwsLCwsLCwsLCwsLCwsLCwsLP/AABEIAKYA8AMBIgACEQEDEQH/xAAcAAAABwEBAAAAAAAAAAAAAAAAAQIEBQYHAwj/xABLEAABAwICBgYFCAcFCAMAAAABAAIDBBESIQUGMVFhcQcTIkGRsTJSc4GhFCQ0QnKSwdEjU2KCsrPDFVR0hJMWFzNDY6Lw8cLS4f/EABoBAAMBAQEBAAAAAAAAAAAAAAABAgMEBQb/xAAuEQACAgEDAwMBCAMBAAAAAAAAAQIRAwQSIRMxQQUiUZEUMkJhcYGh8LHB0RX/2gAMAwEAAhEDEQA/AMVe83OZ2nvScR3nxQftPNEpJDxnefFDEd58UlGEAHiO8+KGM7z4okdkCBjO8+KMOO8+KKyMBAWHiO8+KPEd58UVkLJCBiO8+KGM7z4oIIAGM7z4o8R3lEhZAB4jvPihiO8+KFkLIEDEd58UMR3nxKKyFkDDxHefFDEd58UESBB4jvPiUMR3nxRIWQMPEd5R4jvKJBAg8Z3nxQxnefFEggA8R3nxQxHefFEgmAeI7z4pTHG4zO0d6QlM2jmEgOT9p5okp+08yk2TKAEdkAEaACRhBGAkIFkdkEYCBAQQshZIQELI7IIAKyFkoBHhSFYmyFkqyACAsTZFZLwoWTsLEWRWXSyAaiwsTZFZdLIYUWFiLIWS8KGFFhZzshZLsjsiws52R2S7IWRYWIslMGY5jzR2RsGY5jzQKzg/aeZRJT9p5lEEzQII7I0ECsKyNGAlBqQrCQslBqUGJEtiEAuwjRiJFi3I5AI8K7CFPtFVPUSNkLA+31XbEmPG1Oai3VjSLRsrvRjkPJrvyT7/AGYq7A/J5bHYcKv8XSEyTDeHCALWbYqWbrzCfqvt3ZLJzfwe5H0iLS9z/gypurNWQSKeU2zNm7Eyl0fKz0o3t5tcPwWyHXiEDstfc7e4JtUa6F7DGyAOxZXOzwsjqfIS9GXhsyDq0YiV4pdRZpXOJwRA3OfHuAXWk6PpHODS8AX9IC/wWyTZ8xk1EYS2t+aKF1SHUq9aZ1DMDHPEzSGnIHJx9yqhpihpoFnT7MjzCi6lSHUFd2UN/rBa48E8n3UPrURHVIjGrPBq6XC5eAPFNnaIANi8DitPsmX4K6pAYEC1TVZoxrdkjXKPfDbvCzlgyR7orqDSyGFd+r3IdWsh7kcLJTBmOY80sQk5AE32DfwC0zUXUOxbNUNu/IsjP1dzn8eHck3R0YcUsrpGTvGZ5lABLcMzzKMBUS2JDUtsa6sanEbEGUp0cGwLuymTuKNOWRIo5p5xi2jXVtHwUjHGnTYAqUTlnqWiMZRcF2bo8blJshXdsKe05papkRBFDhcS4BwyDe/3pU8DGwuJANx2TfMHkuj9V2uJOI3K51uhmxRuvI29sgdq6OrjUa2cnp6Z6ec4tZOeOKZC0ZU1CMlCUxHvVu0Nq9UztJZHYAXu/s/ArzpH3mKSrkj2DPYnM1UWtyy96nqPUmUkdZI1g4C5+KfVGo8N/wDjPI5AFZM6MkvEe5E6P6R8ILRTtcQLBznHu4WRu1vq5TdmGP7IzVh0P0a0bJ2F0kj2vFw1xaO1t7gtOoNXKaEWZEwcbArsg7R8HqPT8kZ/HkxOmpZZHYpMbztJOQ8SpmHV+nGF0jbhwJsAXZjusFsQgjGxrfALlUVELB2iweCp89w0mjWCTk6k38o8/VclJJeMsfGCbFzR2hyC6aE1Co6qodGKieJjQCMVg9992IWCvet4pqwhtM5rJWOu6RgF7biO9RD9WRIMUtTOZBk0swNA/wC1QskYcJntrTZssU9qS/RIsVH0VaPa0NxSv49a4E+BXf8A3XaP9V/vkd+ardHo+aI51cwbxa1x8lH606S0hSxdayoY9l/RLe2eQBVQztuk2Rl9NlBNtIs1b0TaPcMusbxEh/FVDWDofgjY58FW9pAJDZMJB4AixVbb0jVRykNuVx5oq3W2KRoxF5f33dl7guvoyb90jzt8YrhEZS6LdGMMjcJ4pw3RxJAaCSdgAzK50+lxM8Nwvkc42a1ubie5ajqrq+6MB81jLbmGDcDv4qNRjx41xK2cmDR5c+S3wvI11S1ObDaSQYpT7xHwHHirlCQPcR8EqOwUYypBkcOR/wDPBcHnk+mxYYwhtiuEecnjM8yjaEbxmeZQAWp4DZ1anMTlwgiLjZoudymKXQErtth77+SaRm4OXYbxuTlj1LUurA+u8nkLKcotDws+pf7WapIzejnLuVmnY53otc7kCVNU2hJnbWFo/ayVopnhuwAcgnhqzhOEjFbK+y6opemw/EyGg1QlPe0c7pw3Uyb1mHxXahqK25xywW+rZjrjn2lP0Na+36RzSd7bgfFA36Xgfh/Urw1RqBswn3pnX6jyy+nFc8CFfGVvFCbTccQvJI1o4kBBH/l4Yu02v3KBonQHyGUPNJLJfK4bjw/urvV6zhjiTHO1pPfE8WHgrU/XNhyhY+Y72ts37xSHaQq5vqxQt49t35LCWJM9vS6+WGCgvfXnz9exR67pBhB7AeRxFlDV3SPM5uCKD97C4laJT6sw3Jk7Tib3yHkE9bq5SjYy3IoWKJU/UdY17YxX78/4KBqPUSTTCaqfK0MzDB2c/f3LTRrNC0elKUy/sGDuLx+8idoKLue8e8H8Foo12PMyZtZN3JJv9RvpDXZjfQhmeeRAVL0xrBWTm0dP1YP1nnP3AK5S6vjumd7wEzn1ef3St94T2nO8uti7UV/f3IHRc7YB2KUteR2347l543T+bWZwYQKZ5dvxC3gkVehpYxdz4wBncuw+agZK83OYPI+Sz6KNp+va3EkpY0vr/wBHM2tNaP8AhwtHF2dlBS0VVO8PqJOztwtKfSVx3Ju+uurjjjHk4dR61rc6ceEn8I5VGrsDvWvzTZmqkLiA3ESe4FOvlRJAbmTlYZkrQNXNCiJuJ+bzt4cAnkyfUXp2l1OonW9qK7v/AF+o01L1OipLy4byOFrnPCNzd1+8q4NcAmsswAUbNpDiudvyz7HHhUYqMSRqquyr9VVlkjX917HkUzq9Jm+RUVpTSFxwUXZ1KG1GaPGZ5lABKftPMoguk+RsUAujZCNjnDkSkAJYCCLY6i0lM3ZK8e+/mn0OslS364d9poPkomyMBFh1ZLsyzU2uko9JkbuWJpUtS66xn043N5EFUVoSk9zH9omvJo7taYCLtmDANoLTiPJMabWduIiJx34p34W57mqjIkbivtMmaOKl83p1TQPVhLWjlcm6d02johnhDzvccZWXWC6MkI2EjkSE7BaiPmJscT7bBZOG1Cx6HS07dksg/eJ81IQa11Lf+YHfaaCi0brWx+DT55cQIu5t+9psU2jp7EHHKSM83m3gqVT68yj0443csTT5p6NdYn2xskZ9gg3Rwbw1seydF0FXnbFnuuLo5KzCLucAN5Nh8Vn8muIx9mItb3uyMp8cgukesdK43kZMTvfZ/wAAbJ2Z9bG+zLRUa0MGUeOY7o2kj3u2JzJo7SkzA5ohgDhfDixSgHZe+QPBR2rlfBVTMijebk3LcDm9luZ7rK7606SdHE5sTg2Usc++3AxvfbeSQB79yH2s1xYpZpqEX3Mx0rosQu+eOqHO/ba4N9xtZNG6ThjPYBNtgDb+JW4ltxZ1jkAQRcHLPJRNXqnRyEOfTxkg3yBaD9oNyd70mn4M448ad1yZLLrA7A62QAuCIsZ96a0usbSCJI435jtYbGx/ZC0rSOpFHM9/yd/USss2RkLgWC4uBLD9UnhYlVx/R1O14Jc5zBt6otAPMWxBZvejeMYSYrV2hjkcJQxo24Tht71aJpbCyY1L2wWHo2AFiLW8VGv0g55sxr3/AGWkrJy55PVxYowjUew50hV5FVqorCFLOoKh/wDywwftm3wF0Umq7yO3K0fZaT5lRZ0xaRVKjSYbtUa2d9Q4NjbfMZ52Cuj9Q6d2bzK7m8AeACntA6FhhPYbs7yrVGUpmGYCXEAEm5yAufBdPkz/AFH/AHXfkrL0bH5+PZy/gteBXQfLKFo88hp2d/8A5ku4pn+o77pTmJ3z3/N/1lu90EqF2efnNIyIIPEWXZtO/wBR33Sp/pJd8+eP+lH5Fa1CeyOQ8kqJ6dtowV8ZGRBHMWRWVy6UT86hH/Q/qOUrqJqwzqxUStDnOzja4Ata31rd5KZm4e7aihRaOlf6MUjvsscfILnPSPZ6bHs+01zfNbxe24DwCKWJrxZwDge4i4RRfR/MwTAlsgcdgJ5AlWjXnV9tNI18YIjlvYbcDxmWg7iDccirN0Z/RX+2d/CxBkoPdtZmXyZ/qO+6UYpn+o77pW9XRoo16K+TA5IiNoI5iyJrfFXjpVcetpRvZN8DGobUimx1sX7OJ/3W/wD6EGMoVLaQhp3+q77pROgcMy1w4kGy3m6idbYC+jnAzIjc4c29r8EUaPB+ZCdENCGNqKt4sGt6tpt3AY5SPdhHipiLSVNV3DZbTTStLW1DQ5zRGbhjXMHZab5X47VOaq0DYKSGKwPYu/i54u7zITPV/U+Gmf1hJkeHHBf0WC5tYd5tbMocXwe56dPDhwyc21Piq8/10WwZqv6x6bkaTBTtJmwGRzyA1kUItiexz7Ne+xybe19tk71k0lJT08kkMJnkaBaMG188yeA25Kk6h6xz6Rnq6evZG5giZ+ia0CNoLjiF7knEC3O/ctGcZZtQKBsdOZWtc01TzP2yTIWHKLrCcy4tAceLirQAm9NC1jGsbk1jQ1ouTYNFgLnNLmks0ngk+EVHl0N9JSscC0gO33APmomolwsOAYbcti4ST9ornJNcEb2kLB+49SGNQSBA+5uc0UjruTKkqbjakvqrFYrsbytMdFy50c9iRxUcawC+a5U9e1r8z6RFk0Q5FC6Nvp49nL+C15qyHo2Pz8ezl/Ba6F0o8CHYwuL6b/nD/PW7rB4z89/zh/nrd0xLuzIukn6e/wBjF5OWuwnsjkPJZD0l/Tn+xj8nLXYfRHIeSXkn8TM16Uz86i/w/wDUctH0bGGwxtGwRsHg0LN+lP6TF/h/6jlpVEf0bPsN/hCZK+8ygdK0rjJTx4iGFsjiASATdoBO+w81ZdQpi6ijxOJsXtBJubBxAFyq90jUrpaukjZbE9kgF8hfE3vUf/sPW2sHBoHc2VwHwCRLbU/yLT0lMBoie9ksZHvdhPwcUjo0+jP9s7+Fipel9VamCMySuuwFoI61z8ybDI8VdOjT6M/2zv4WIJu5okNeKh8dHK5jixww2c02I7QWYf2tVf3qb7y2HS+jWVMTopC4Nda5aQHZG4sSCq+ej+l9af77P/omPIpv7rM2qJ5JXAyyvkLbgYze17Xt4BXDoyprzSv9Rgb73k/g0qB1l0eynqXxR4i1oae0QT2hfaAFdejSnw073kenJt4MFh8S5IwhueTksGl6rq2sN/SmiZ99wb+KlqGlEjsLs2kHFy2KldItX1bKW396jf7o7uPxwrQtGtwgnvPkEzsjyyJ0LOepYHHNowO5sOE+SlGS2/BV9kojmqGnYJS4DfjAd5kpwK2/erNNxMl4IsQCDkQcwQe4hCGNjSS1rWk2BIABIGQuRtso6OqRT6Wij9ORjdwLhc8m7SgrcTQekzdppG8WVUq9eKaO/aJttvaMZ7M5S1Mjrq+QXhhJbewkaMYN7m+Jxa0NFj2sx3ZnJBSY9q3YHHFkRt3f+lH1OkBcYTcju38FAaW0zL1z2TCQljY3Axi4Ax/pDJI5oaWBuE2jAvi77KZ0bTyOjLg5uISSsPZFrxyOZ/8AFYbGnwdsdYq9xHCuwk3Fhc2uuFTpUd/du7130ho+occ3NP7qhp9DzHafAKFiY566Bzm0mUydpsXFz3px/YJ+sXH4IHQLSMJZlcb787qljZxz1lvgZdGw+fj2cv4LXgsf6OpA2vbfvbI0cyL/AILYFqjCHYwiP6b/AJz+ut4WFsp3f2hgwnF8s9Hvt11723WzW5lALyZD0mfTn+xj8nLXofRbyHksc6SpQ6ult9WONp5hpP4rYofRHIeSBeWZp0qn5zF/hz/MctLoj+jZ9hv8IWY9K/0mH2B/mOWl6PfeKMjvjYfFoQTXuZUtcKhsekaF73BrWiQlx2AXCuFBXRzMD4nh7CSA5uy4Nj8VnvSswiWmdbs4JG37sQLDb4qy9HsZbQx3FrukcOReSCgV+6hHST9Af7SH+Y1c+jP6M/2rv4WJfSV9Af7SH+Y1cujL6K/2zv4WIJa96LBp7SgpYHzFpeGW7IyJubbSqj/vLb/dpPvNU9r1E59FK1rS4nDYNFye0O5ZkNGT/qZPuO/JBOWbj2QrTWk/lVQ+bAWBwYMJIv2RvC1XVGm6ukhG9uI83G6yaShkbYOY5pdkMQIxHcLjiFtsEQY1rRsa0NHJosEGeJuUm2UrpEoZJpaYNY9zGNmc4ta45u6sAZA55O8VoFJWXY0naWtNsxa4GRumjpAMsQHvF0kgnYb8jdB0Jc2VjXCvEVWHXyliafewlp+BCaQaaG9R/S5ROMdPK0m7JHsy3SNB84x4rOWyVDdjz8CizLJCW61JGn6c1hcyNoaXdp1nFuTg0C5APcTv4HvVahlLmguuHkNcWx2JN9gLu8bfSJOWZyVcZpecZEBw3WQZppzc+rtyOXgUWVFzSqv5JqbWUROeBRjqnXFztcM7XcAQbYiL3O071JVOtMM4Y2ImNzTGOrLnRNLAbyDECGgYQ4XOdyLKpx6bswx4BgNzhINhl3Z7OC4OgpiBZzwbC4u219+du9OzfdXdGivY5lPUmUNije3G3CS9rSQ0YO32nHsbe+9u4K26p1YkZL6ObxL2TcWnY2QkcC8yeCyXQWk5I8bZZRJHhxC5DiHHcTmDkrRqZpYRyWvk9j2d2yJ+KPIZABsr22HqhNEuaNJfCCm0lGFyh0k096csqAe9MSkmM30I3Ksa5aSbSRgC3Wy5MHqj6zzy81atL6Vjp4nSymzWj3uPc0byVhmltMPqpzNLtcRZo2MaDkwckpOilS5EUVY6CZkrPSjfiG42OYPAi49627QumIqqMPicD6zfrMPe1wWFyDM8yhBM9jsUbnMdva4g/BSRGVHoDqG4sWFuL1rC/jtTLTemoqSMySuA9Vv1nnua0d5WNnWat2fKpvvfioyeV0jsUj3PdvcS7zQabkL0hWOnklmf6Uji48L7AOAFh7l6Dh9FvIeS87pz8vm/XTf6j/zQSpfJcelf6VD7D+o5WvUDTTZ6ZsZP6SEBrm95aPRdxFvJY/JK9xu97nkC13uLiBuBKXTzuY4OY5zHDY5pII94SJcvdZ6Clia4WcA4bbOAI5pvo/SMUpkbE4OETgxxb6Ida+EHYbAjYsTqNOVcgwvqZnN3YiL87JpTyvYLMe9gJucDnNvzsUxuaNb6S/oD/aQ/zGrl0YH5q/2zv4WLLJZ5HCzpZHDbZz3EZcCUtlTI0WbI9gvezXObmeR4IM3Nbkz0AEoLz+Kub9fN/qP/ADSxVS/rpv8AUf8AmgfVianrZCZKvRzO7rJXHkwRu/D4q1rA21EmIOMspLb2Je4kX22N8ti6iol/Xzf6j/zQR1YpklrZaWuqSdjXhoz9Vo/G60Xo+cDRsAv2XPb/AN1x8CspiFrkkkkkkk3JO8lOetdYBskjBe9mvc0fBBz9ap2+xp+vtJjopT6mF/LC4X+F1l5hFkMMjhZ00pByIL3EH3EpwwWCKMdRmUmnEb/JRuSDSDcnwaluajac/VaIs0DdwXJ+iW7lMFqAjRtKWomuzIJ+hWlHDox7Tdr3N5G6ny1BrU9pX2zJXcjY5apmyYn7QBT6n1hqmbcLvELpZDq7opkrVS+CC1ir6mrcOsIDWegxvotvtPE8SohlC4Ecx5q3TQBNTTZ+/ck0dcNc2Q0kJudm0rmYDwQQQdSEmA8EXyc8EEEiguoPBH1B4IkEwDEB4JTYTwQQQJiupPBH1J4I0EiRQhPBH1J4IIIEKEJ4JYiPBBBMhixEeC6NiPBGggyYsMPBdmMPBBBMzkkOGNJ3LoGFBBMwcUdGxE7l0MB4I0FRjJB9T3oOgPBBBIgIwlGISgggAurvuSXxlBBAJciXQlcxEb+9GggtH//Z"/>
          <p:cNvSpPr>
            <a:spLocks noChangeAspect="1" noChangeArrowheads="1"/>
          </p:cNvSpPr>
          <p:nvPr/>
        </p:nvSpPr>
        <p:spPr bwMode="auto">
          <a:xfrm>
            <a:off x="152400" y="-839788"/>
            <a:ext cx="228600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AutoShape 28" descr="data:image/jpeg;base64,/9j/4AAQSkZJRgABAQAAAQABAAD/2wCEAAkGBxQSEhUUExQVFhUWFxwaGRgYGRgYHRobHBgYHR0aGh0dHiggGx8lHBwaITEiJSkrLi4uFx8zODMsNygtLiwBCgoKDg0OGxAQGy8kICQsLCwsLCwtLCwsLCwsLCwsNCwsLCwsLCwsLCwsLCwsLCwsLCwsLCwsLCwsLCwsLCwsLP/AABEIALgBEgMBIgACEQEDEQH/xAAbAAABBQEBAAAAAAAAAAAAAAAEAAIDBQYBB//EAEMQAAIBAgQDBQQIBQIFBAMAAAECEQADBBIhMQVBUQYTImFxMoGRoQcUQlKxwdHwI2JyguGS8RUzU6KyJWOD4iRD0v/EABkBAAMBAQEAAAAAAAAAAAAAAAABAgMEBf/EACkRAAICAQQBAwQCAwAAAAAAAAABAhEhAxIxQVEiMmEEE3GBQpEUUvD/2gAMAwEAAhEDEQA/AKPg2PbDXiFbRjsDoQen6VccbQm33to57Lakn2rbzHWYn8az/aLAlHLWwTbDT/Mp56dJ51a8FxPfoUU5HjVCIW7ps3npAJ8q9hrs8ZvFj+yPG3Rx1UyRvmXnpz9POrjtXlAW/bX+C45jY856fs9awWMzWL3hYqQZytuvP4RW9tY8X8K1zdWUC6gGqONO8XXbnHmRWc45TKdbfgXY3jCJdgeyRrB+cUX2qwPdXQwIy3BIkaH3+kVgrOJGHvAxqpkEbMD+RFei4xkxWEVVYkspuWGO8jVrZ89xWc47ZWUlcK/o52SxcM1tho3iGU/aXl71n4CudqMLkvEyPHrB+9z+O/vrF4XFXEIYRIMiD0r0biX8fC50BJFsXAY+6NV/0kj1t1E47ZWOC3QcfAH2axeR1UrPjkRrvE/hTe0WFa3cEHkfdDsP0rO4XiQBB+YMVucY4xFgOo0yuDPWUNRJNOyoeqFeCu4HjyFZSAZZdD0mjOP21JLkmcogjziKztpwG6EGDB6VsMRY7yymUDUrvvCgn8zUyw7Kh6o0UXCb7qYWGn9j86t+J2gU31JAI92vzrOXU7u8SJOVuXXp8a1qHwrmAjLqTGh1nX1qZF6fFGfsWAlyCABEzV73ZYQWmRIHumqDvAb0sCOfl5VdpiCy+HLIB15gb0mVFlfdu+LKugB3PXyqww0KCXkgxA3JINCXLMAM3uHM1Y4JSQSSM0abQPIVLKQxHIMtufl5VKb06CY5kc/Ko8Vck+E8tW318qYgy6nU8hy99SxhZXLqdFmB510jNtt1/WhrmZiCxzE7RsKmAjRm/tH5mpoaJA2mVBJ18R2E9KitJl5F286JF5RlkxH2ffUc5pB8K/OgLIwZYBvF5chUV/DBDLnTko3/AMVKLTAwvgWPa5mpEw4IkTM7mmIgNzTki8hzP509GdiMoCzpmO59J/KuFVH8x+P+BT2xKyp1JHIeXnTFIRskbDXqfyrqWBnlvEY5+nSpXcmCOfIVEcMW0mJ6UE/gHvXQFhiJmQuh68hoPfUb4jTQbDyP/wBRUlrBpLeEyI1Jn/FMxAA3IFUTbAZuMYDAZiN9fTcT8BSs4didWJI0kkz+vzFEd4iQ0FjOlPu37kDLby7xPn86qyHQhhF8/gKVD9ze/wCovwpU6Cl4MJicZmUhiokAoo0KnYgaQV5/Cqrh+NNu4Jy5gfCYBDeR6EVBwviJzR4blsnxKV1Uc4O46yPKhuK2FJz4e4rqIJBlWB5nzE16m3o5FHNM0naPB27yM7CbluM2msEaER7S7cudV3YzHrbvAK8ZtCrHwuOanTpNF8GxX1i3kVwtwCANPFGoAaOvI+VZrHrcS9qrI0jMCBoevv3qduKKhfBe9qeDBLmey57uPZYaqeY9P1qx7DY1hmw9xwEcyhH2X6+QOxoh7f1zCsrt/wDkWwYOUjMOWaNCN9uorG8NxbWLylxoDDazp1E79aityoqLLTtLg3s4hwbbLmObQ7zvHvmtV2C4wHQWmZg1p5UEe0rmCp8g3/nTe1ds3sMGDG5etILgYAQ9k7kdcoM+7yrF8I401m6rgldYJg7Hf9fdUNb40XH0ysuuKWxavOhyxMrrByknL8vwrXdlMSHwtxGzHI4gA7BgRp8Kqu3uAVk+sKJKkZ+UB+nkHzf6xVF2X4wLLsssq3IBK8iGkc/Ue+pcd8Ck9ky57R2suKuqI0bnpuAa0/Z/GDu7IOYlQzaa+78fjVP2utgTeky4tbjmUafjl+VBdm8Z/FVSdCRtpHPX3gVm1cS16ZhPEM9t2fSMwidNTrVvwzG97KlTDGJ0/Lz/AAp/H8OHK6MBlLeUnb4CKq+BYoKxAmT5RArPlFe2QZxoKkKNCQCT08qm4TAAbeNgN2P50/F4FchdjKGDyJJPL40Nwa3kYPGs9fZHlU9FfyLHEqxhmXXku8AcvWmLijJEQvrv5eVdvO7qVt5ggOrkb+S/rQWGUr7CyZ3Y6DzpUUXZVVAY+GQIXn8KltnMJICj50HZwwBkks5Wc7ctJ06Co7N9SfDLHryH61DQNFutossJ4VPM7n0qP6uVHhEdW3oUcUiMoNxl3jYepqfDcQzHxDXpyFTTGMs2fETHWWPp15VNYvKDHtHry/zRLYdX9o+4aCm3MMFiAAOn71oAka5PmflQzow3IjkBtXe9UfpRVtyRAWB1NAuQO/hCRPKuYe3AIJABH78zVmtk8zpQ9zAgagSffTQ3FislYgaiadiAw2ga0Rbtx0FOvqPWge3BUXLLc236UrPDgTmIJ9asSGOgAA8+lDcQUkZcxjnHOmQ4rkEuuoDSyrtGuu/lrQxvoYAJaJ2HU+dTW+HrI8M+sn8Kmu2Am7BRroP8UzP1AwuD/pt8TXad9Yt9T8DSpi/Z4nj+8R8yiSRIZRGZfMdRqPcaLe/bvW5uCLsQr211jT21iOu1Avh79xS9q4bpWcwbwlYBIKxoR7XTbzpnDMffUsroRmGvd6MCNQQNAR1g869qlRyU+jnC8QLN0AlAQZBOzD9f0q/7TYXvbZYZrlxI8mCkaFTPiX18qzPaDK7F1Uqx1OYZTMakqeRM1bcEunEWu6F0q8eG2fYJGoAbdT0Go22qZLsb/wBgvsV2g1NlnKNHgePECPsnqN9PKoO1l1BdZ0JUzDqRpMTmX+U1l+IWL+HxP8S3kcEGdCJ+8CK2PFymMwqvfUi+FGXEKPARPsvrvy/cVDik7NGqaLTsPxnv0+rNcAZTNkwNZmbZ8j061meIL3V17b21UqdttDqI8oqr7MXu6xKFzlE5c+4U8m9JreduuDNdC3t7lrw3erKYyXRG4P51m0oz/I3EuuA4lcXhMrcrTWXWZ0USjfDLr/IayFvh1vmjqR8qtexU2LySJFzwkTAP67x76uu0qdy4ZLSsrDLOYjxLpr4TuIPxrH2yaRptUop+A1MEuNwioS3gNsSRGxZfwNZnC8LRbmlwgZo84n9K0PZDidxmuILSKO7LznY6rED2R1obtNeuWXTLZtNmQNq7gj1hY3n4VmrTaLcU0mabEsHR8rDMQAPI9fx+NZvCcLZXB312B3ojszxW6wYXbVpF5QzsWJ6AqOgoTivEMcrlhh8OFDeEF7mYCdJhYmpprBTp5s1Y4cXEv7RGgGy/5qtPDAXG5A3AMA0NwziuMuAhrdm2p2ALsWMczplG3WmY7EY62Ae7w4MaL45PwOlRT4sbaqzROIAgScsZRsPXpQf1RydQG8hoBUnA7eOdVa4uHRGWYGct86fftcRz/wAO3hVt/wAzuWPrCwPnUFVaOtw0uB3kxPsKYHvrlzhwGkQBsBz+FT2MPxAmGOGRf5c7H5gUZbwmInVrXwMn5UrHXwVdrBhTqdPujzHwqW3Zf7KZR1O9XFvCvzKe4U8YZuon0pWVtKf6mxPtZfMb0RhsMRsS39VG3cJcO1zL/aD+NRJgLn2r0/2KKQtvwJrQ5gCo2EGRJ8vdRi4Uj7Z+AqRLZG7T7hQVtBLDtzAFGBARThbFLIevyFBSVDEtRpXJ5VIyzzriW4M0BQx0iTQa2mYzAA5dasWSd66LYp2JxsrzhepJNQPg7Y1YfHWrS5bPKg73D1b2mJp2RKHwC95a6L8qVSf8Os9PxpU8EVL4PDR3Dvl2mdMxty3KdBvtXMbhChGV4GhEnNlnkSBOhp11jEOLVxTMeF5BG4gzBB5elDF8MFObLaYaQFcZtt5066+flXsZPM+A5rzPay3cP3uUHxhpKieWmbr8TVdwnEWrdwAMVE6liQYO42qfh2LKMpS7aYGYGSR6NDCpOO27pBcpZZg0FlEQehDgfnOtL4Hzhlp2j4arWgyOQA0AE5g0iQVaNP8AahuxXFGWbTKGtN4WQywJPURp6+VRcFxWGuoUdhZfmywgmRup0PuFV31u9hL822W4J0MBgRO7ACRUViio+AjtRghYvELbdFaSAdQNdlaII/Ct/wBk7i4nCKCxIC92w3a390xElT8qoeM43E38MGGHm3vmt3AwU9SCAy7bEe+n9j77WSblyMkeKXA08j+9aymm4fJpCVSyF8etnD93OhXNqI5Eag1ZY/iP1nCs1q2zl4uAAH21nOBof5o91UPbjhGKv31axdW7aK6Lmg2hH29Y1+95R0pdjO8Qiy1xbrpcF21kcqAYh1Yt7SmFO3I9ajbcUy92115Krhfah0cMluCRGpjQ9fDPnWy43hWu2VxKQVyGSTEwYUAfvevMsejW7752C/xG8EEgeI+EHy291en9ksJbxGFR+8e8gbL3ZIVLIUHXLoCdZJPI0aiSqQ9P1Wir7L8RCXC1xAumjEzHWPOKu+M4hryzatnIdDcbw5ucKDrHnQLcOtLdlTmQNIiCpHlyIrR3sQLiQLbvp7R8KiPP/asZVdmsVijNcBxDhiqMqGYLsSxHLwjr51c4jDKq5szsZIZ3J/2FZXvTZvMCuUk6k6jyIGtX3/D2vDOc90g/baANNwBPntRJCi8UbfgJBw9sgyMuh61YUBwJMuHtDTRRttR9cz5OyPCFSpUqBipUqVACNcNdrlADYpZa6a4WoAWWnRTZrs0AIiug12uEUAdrjV2uE0ADXJ+8R7gaFu25/wD3OPcv/wDNGsoPlQ+IwjHY0zOSB/q//vv+/dSpv1RvL9+6lVGf6PD+6eZLXJlvavIwU7iZH2hpM70rWMdNQrkFYzArI6FdRsflNQ4m0gJzquZTqpQxp1inWWtgxatM4PPI4A30BIE6V7Fnl85G4+7dJzC3dtg7xbSZjU76a6x51LhsNjLylfrDkx7LWbesaatIMgdelSl8WwKi1ZXQe0bmZsuxgaSBTsHwlswN8qF2aLjrHluKW7BV1/1gfDLlzC3h35uETyUEMOYyzv8ApRnaayl9AyW7uYCC31dknXwkkDpp8Kkx3DcOmVluoGEghWd/QgljVrw/HBrYthHfwlZa6iSNxpE6Has5S7QJ5I/o577KVS7bRdQQbWb4+Ifuag7ecOdGs4dYc3nnwrlDGQFWOWpJ91FcHK2bxZc6Zj9hmM+h2rYYThIu4y3fLMwtgkC4ZMhYBURtJBmsZTqW40jJSwRcXt4TC4VsLNq0zW5bICGNzSDAGqkgjU7V5xasaglCQCCRqJHSeXrWxu9psuNuh5a2WKFVXMW+zA8586o+0TvbeRZuWbbewH1OkTPTXlVaVxx5MdV78rrAf2pwF3FLncWB3YDFLeYsFukNnZmEMZIJg/aqu7EHuMQLd2GtXSFZc0CeTflvz5xU3CsXdxNt7S3YuC2Qq92sui+Iobm40mB5VmeIq1q5FwANbaGU67HUUbW04s0jJ7kz1hOHWrFxrKXFIPjS2PsJsQDOoDf+VW3D5GgUv6kAD40OeJ4d8LZxgAyEgSE1AZsjDaYDfhV5Yw2U6CuKT8noxj4Mj2zwbG33hVQUM+HXQ6H5xQmA4et5JuG9cAjQvCweYEfnW7xeC7xWVgIYEH0NeXcIwtkOyXypKsynMWXUEgHQ+VXB2iJxqV+T1XhNkJZtqvsqoA1nT1oyguDIq2LQWMoRYgyIjkedG1zvk6VwKlSpUDFSpUqAFSpUqAG1ynVyKBDacKQrtAztNau0ooA4prj06KbNAEBM1HczDVakuLFRs5H6/rVGbIvrL/d+dKn94egrtBP7PDX4jh7ZhSCZPhTM5I5TrGYHQ60y7xp28K221EDvHCTrI8O5IO0UDh2U6JavXFJ0nLZUmRG+vy8qktpdI8K2LekggG6x16nw/wC1extR5bSWQvDYm9cg95kjWLSagHc5m/Sm8QREg3LhYkn/AJtwN/cAI3HUUPi7ema7euMDA1YIpkclXodCNaEs2rKkqZJOqraXNcJ56nYepo29gl0WeBxVplKKty6RsLSBQP6mMabb0PhL9yxeOW3aQzs7Fgnmcu5+NctYi4hgWTOWDbLaernYddKk4pg7pHevcSVyghBlRQRoSW1f1PSjbkOjYPg7jKLl2+XI6KttBIkQOc/Gi/o8vWjjcWcv8UAyxJJyyukbAbHas52Sy3lzXbmYIIzuYVNfZRNvhrRvZNlsceuLDAX7JCFuZCo3unI3wrmmsNG0PdZmuMY9rGMe4qskXWZcwgmG105f5q241i72MwoezaUL3pdlBLOCynUjZVMEwPKovpJW5cunJbgIzSdyZ8UnoADt51X9g8Y4GIQPlBtlj1YjTKOmhY10VcVI5uIuXgD7MY/Libee4URzkYqxX2tASRsA2UnyBqbtrgkTJcEg3Ay3Ez58roYnNuQwg+RBqp7S8MTD4m5aUkqIK/0soYA+kx7q097E2sTgSxAnu1kga276eGT/AC3F331uDpQ+bRo2o1Lo2H0S8RZ+FXlAJNh3CKNyMi3APeWIr0rD3Myq0RIB+Iryn6FbhXB41jMBp89LevyivUOFuWtWyxklFJMRMgaxyrzNZepnqabwgqvJ+M4ZrWOu8wzkwADIOsQfWvWK877YOi3nfNqCJB9ANOdLSeSPqfbZueEj+DbgR4F0iI02ii6D4Q02LR6op+Qoys3ybx4FSpUqQxUqVKgBUqVKgDlI0q4aAOTTqbSoEOmlTZrtAztR3KfUbNQJnAZEGoLunIRSYwZEU28/wqiGyPu16fOlTNK7TIs8JxVy87ZlQAMZzTm9eW867c6TWjlzXL07k6oqgzMQAJJ6g7jauWbghhdu6TMAwg6yT7TbET0oeACCduRYSWH8ib69dK9k8o42HtA+KfFtC5rhPLKNx74o2xcyCEtEcwkS7A6eM7ARvvQyXQhItoUkSNQzn+p9l1n0imi5cuAkFciklgsqomTJY+1sdNtdBQPNUFX1cpmdkACr4FJCqORZzqxB0oazN6e8uQi6hiSETbQKdydfOo3XOfEctqJBM5VPIhRuSeuutDq5dotk5bf2jpp949D5U6BeS47OYi1Zv54JVT4czaDq0bA9OlaDtnda3dwmPQeGywzTEsNwT0BXOPeKzz2M4VwoRFIYiQS0n22A28hyrT8PnH4V8Ox9oaMVHIyvzrGaV3/ZpCXRP23l2i2Zt4m3mzCDm0nflpFeUvbuYe+VG6nKdN+o9JrfdnrsRgMRr3bEITyAMlJ9Rp5UH2iwYUKyqBq5YwROu4mnCVRrwZXsm/DBuPcFGIs28Qg8RRM+h5BlPwhfjU3Yi2tm9lYytwZWnQevu39VFF8C4krWxYJkxcUS0SHXQRz12rNHHXFuBbakuGGURuZ003M6VMm2idPc/R4PWuGYMYPh2NOUIHZwAORKqkD0ckD0re4dMqqOgA+ArOY/hZvLhsOzSEdbt0H7SpJCyNP+Zk9QDWlWvNm7PY0lQmaBJ2FeZ9osEl4s4DI7SQT7DjqPOtV264n3OHKj2rhy+77Xy099UXDWW5YynKUYwM06Ejb+U+dVp2luM9aSb2Gz4IkYeyDuLaD/ALRR1DcOt5bVteiKPgBRNZPk6Y8CpUqVIYqVKlQAqVMe4F3IHqYqIYxD7Jzf0y34UCtBFNqA33O1s/3ED9TToc8wPSTQFkhNMZwN9Ki7k83Y/AfgK73YHIe//NOhWxxvDkZ9Na7nPShnx1sGCwEddPh1poxycmmiidy8hhaoHuVxcUpjWo7t1Z3FAORxzr61DfuEen+Ke6hunuoXEg5Zk++qM5Mb9YNKg/rDdBSqqMd543jLIVhdUNBMq1xYgySO7tztpoTvBpmIvm9qsys5spLOQdfExEKuh0B0nWorV7MzWiSJkE6Ft5h3OwnkNtfSuYW0UYqAMgMMZMR1kb+/4V7NHES4chlykwgIJUFVX+pmIlyDGnTaur/E1YLlUaADMFjZoOh9/WpLmD1mWFsfaPhJ03PTy91Em2CMwAVIzEHnrBdtI35cpFJtEsC7hrzFRKIPEM2gH83x2H51YJg1YKzAZVBPOWiAXfkSN486iRs8AQttNRmgA+ZO866DaprlwNE6KdxqPfA3NS2wbJ8Pfz+AeFTOugHWD5Tymj8BizZuaZYJA6667fvkKrEfIecLqMwInpp8akv2mvQQCAs6zJncTppA099ZteRJ0XnbThouWfrFrwui5jp7Q2ERz6HpVHwXHNicO9u6A2UgBmJzLmKrpAIjzrUcGvSuQnWAomNQNd+WtTDF2kYrcVNToefhJG41HxrFS24o2ck1g85wmAOHxGYyDbubEyfC3WPKvRbPDbNi6mMdS7FU7q1u7XCq5WboAQQCfI8hTeO8Ew5YXENxZmcp8xzYE86s+HYIXMObaXPFkIDH2pDZgSd+cVE52iop7vkv+zuZQzXrge85zNGyjki/yrt6mo+K9rLVjMs5nX7A3nz5CsPw/h+Ks3ldjnAMMA86HQ6NHr6gUX2o4UwdbmWARBO2wEfLT+2stkd2WbffkoYXAdx5/rNpbp1BE/0Npp/SaG7MsVkN7B3G3vojs3cVrZtEg8teRO2nQ/iKrLZNu9zJB1B6dKOqMZSypnqWHEKoG0D8KezgbmKHWyHRdWAyjQEjl5U61hEXUKJ6nU/E1zHqKxrY5ORLf0gt+FL6wx9m2f7iF/zU7OB0FRNjFHOmH5Y0LdO5RfSW+Zj8K79VJ9p3PvA/8QKHucTA2oe7xMxz66dPzopkuUUWQwqD7IPrr8zT+8UdKz7Y9jruBzH5iibOM2J1HUetOiVqRsu65FQpi0P2qd9YX7w+NSa2jrsBHmYpOk1X8W4ilvJJ1LaaEz+VT4fFhhIp0TuV0DY7CzOnLcb0Fae3mCXQVOgDdT59Ku2M0FjcPmGoBqkzOcO0J+FgDRzoZ11pNYHPX5VMH/hLMzt8NKhuHzmkDSXCONEbRVTjlVTKv7gZqyN2BqOfKqTi99IIYazoSMvXnVRMdVqhuZuvyrtVQvj7x/1H9K5WlHLvPOsdZXLnSQBqTI5RtrtPlpIoXF8S+sL4QPBqd9uZPlPKedCY3EQxTOchJzEHToSIG341qeyHZLDDDNjcYZsgFlUyq5FMZ2A1Yk7L6bzXoamooIenpbuTM4fifejIzhVWCC0AaaeLnsdB+w61xEHRiQnv3+9A0J20Nag8f4KWAGDCLyfu8nLeUOYSKznYvApi8faFxA1li/gJJ0COVBO5jTXyrFfUYyjV6MbJMPjwW0BKrsDoT5noYomwzOZbRIHOZPmYEbUZ2+wdrDYnJaUIotKQo2mT111AHPlXfo/t2sRiu6vLnXu2bLJjSOQO+tU9dbbMXpZ2ojN4ayR4ZJGgkkanffTbzqW1xdR4c0BtdJ38wN9YFVvbJEtcT7i2gW2XtAqOjZZHvmt32lw/C+HZDdwoOckLlGYjLBMlm86xesWvpvLMjY4+Ld+QMy5uY3A9esUuMYzOtt9ZCco18Q6aA61pcPwHh/FMOz4ObLoMukrlJ1AZCSCpk6jz1oH6LcDZvfWMNibYa5abmTsGysIB1hlHxo++vAf49VQf2f4mcThwpic+Wdz4go110GlB9muNd1iEVjAY5W8swifnWdvXPqGNu2jotu8CAea7j/tIrc9m+A2LzX7ty3KLcKJmO2UksdD5r8DUua22Soy30c7QcUWy6vmkXFBiZ1Gh191XXBeNfWcM0e0mmny+O3xqk7Gth+JG8rWldLTsbYMnKrNp+Bo7C8V4Xh77WVXJcz5GADjxAkATMcz8aycrxRpCDzK+Sfg3Frbvqiw2hMAEj1GtHccwtmc2oJA8QMyIGuu9YXt/j7Vq/bGGGSQS0Tqc281r+3OEUYRSkq06GWOpUmNToD+ND5TEova06dGgwPG1ZQqkSAAPONPjQz8XOaC3p+lUHZHBoeHd6w/iRcOaTIKswB3jSKB41iCGzHRhExrI08Y8j5UlFN0XPVnGKs1WN4j4SwmRuNarMNxgMdDr66HyNQdm7i4m7luCSLZnUgEZlg6EA71UcRVbeMuovhRWERrBKqY1600ldESnLbvNC2KM6eEj7J/I8xQFziZJKjRgDAiQfIHlUWPxQiCZIOmv2eo009KH7OYDv8TluDPbVSx8xsJ6GT8jVUkrYtzbpFnhccIIJgjf1/fOmX+Kqu7Qcs7mZ/CKl7VYCzawve2VhUaGgmcubIY15NHwNefHiJIYSGt5huxAncRAkHQ0opPIpKUXTPQU40oWWOU767Uw9ogWA18RkHSI8iD5ij8b2as3cPkRQrsgKtLaNAg77Tv615HZxV633iHwsjMrW2UCCNyCTrqo+VEdrNWpxR7DY4sreFoI5g6ipzgbltZw/iQCe7Jk6/dJ19xrNdqMPbw1nDvaARnYAmW1lCY301Fars3imuo2UwoMZ9+WwnSdd9hUPi0WlctsuSvwPau2WyOcjAwQdIPQ9PfWgTGKwEEa++q3HcMw95s/1Y32GneHLy5AudR6aVPw/AIrgrZa3CmdfD5QASs7nTpUuSfRolNcuw3G3MoQetA37w8xXcW1m3at3bucyF1DOTJE7TVVi+JYbKYt3NdQZfcgwfa8j8KF+CdR1y0WD3JGh3NVXFbhKGQpiBznnFC2sdKqCYOkneu8SbwnxHcRqIO+sfvetVHJyynuTKmF/wCnSrgdv5aVbUZHmXGM16YhVXWW0LD1J67L5mtR2R43avYQYHEHwZSkExKzIIP3h+VUnFN80QgPh9fPz38gDVFxLCOqrd7thbbVWCtl000PkQR7qv6hXk6dGTqjY8Z+jO9bUvh37+3EhNnHunK3ug+VVf0YNl4pYU/z6f8AxPV/9FnH8QO870s2HVJUsD4XkaK3METpygVT2eI20439YXRO9IPQF7ZU/wDcT865sm1Il+lvEMvEY/8AaT3iX3rv0VD/ANR3Gtq55c15TRH0t4JnuW8Siko1sIWGoVlYmG9QdPSm/RBgHW9cxTgi2lsorHTMzEaL1gAz60XigrNgnbxv/WZ/nsD/AMa3v0m9l7+PWyLOWbZcnM0bha847R48XuJlxqO9QA/05VP4GtZ9I/Frimz3Vx08RzZGIkaVIbiy7O8KXguFu3MRcXvLrLosx4QYUGNSSTrWN7IcWaxxJbrSO+Zg/wD8hPymK1vZPiB4hgrlm+cx1XMd9dVb1HXyrz+5hiB4Qc6sRPmqCecmDrTirsznKqNb9NPCovWsQNriZT/Uv6qQPdWvxqvY4QLQ0uvaAbrmuKS23MCR7hXe7TiGEwxuAEq9tz7jDj8dPKqrtfx6cWlgEBcpk9CXSNuig/6qUfU0gnKk2gL6D17u7iVO+VB8C1Gdo/o9F3FXbwxQQ3LhcDJOWTO+bkam7DYUW8VffQi7bttpprLA6ctQaru3XDnvC5ct581u42gnUZjI0HLQg1Vet0L7icFjk5274Ee7ttmDvaClmAiVJg6eWnuWt52iYCygYBlJggiZGU7DmRv7jXm/YW7cHeYe8rw6llzBtYEMNfKPnWx+kfG9zZsOPsX1PqMrb+UU5Re5JhHCkgrCYfueGupM5Vu+IcxLEH4VQYtjdsBp8aD1EHmNNiOX+K0mcPwy5kB1tXCBudc2mm9Yvs5euG1kKMGUNlzKwG3iQ+R3B60o9k6qtL8Fj9G1/NiGU7i22n9y6iq/tW8Y26dRqsjr4RDUV2BHd4+6NQO6MTuDmXQ0P22tP9buOBmEgKApOXwiQQBqp+U0Kt4mr0kvklL5rQVoMzlaTrAB000MciavOyrjDYO/i35gsCfuoCAPe0ishhmaO7ZXCNtowIaNB8Y1rX9o+NpgMPbsBBc0CQY1gSSQfPWjUfSDRWbfQH2EvjFYO7YdpIzeRC3ZO2uofN8q8yvzZ7xWMMJDCYBZTBn/ALta33ZjtkGuhRYS2G0LLkGoBIBgTrB+FZL6UMLlxhe3oL4DRManwtB9RP8AdUxdOqNWk0jbdpu0L4NcJdmVFwBh1RrZzfDf+0VV/ShwlCiY+2oZTAvQAZBEI/l0n+movpSui5h8MByZfj3ZqDsV2gV7FzB4jVchUTzQ6R6qT+FJKlZbp4L76TrgGCwpMnxrsYP/ACjV6MYcLwq0V1/h28x/rjMTHqaxn0kcQD4SxbBBKMoJGxIQirns3xBcdw76sXyuLeSZ2ZYyn0MD50dB268F/wAM7aK6rKrHLKY+FXR47ayyxK6cxXh+Ia9hWCXka2w5gHKfPoR5irLGcci3LKwDIApjTNAkq3P0862enB5Rz/c1Fg9S4jh+/wALaUXAkBGkidl6adaoeKYCLVxheQlFLDRtYBMatQHbm8W4XbyhiR3XszPs+VYF85SMjEqNzmzQT0Aht4rOCdYZrq7W8o0/DuI5z+Yq9xw8AIBldCQAOZ3Hw+Fef9n8Qc3U+Wh+HOt5eclM3J9TAymZO4Jroks2cVVaAAf5h8DSrmf+auUxmE4rKsVYCTt0UGRvH7Io3hH0hYjD2ksG3bKIoUHUacpGuvWoMRhQ+ZGjODAnTn7P+arjw3MIMBhseo1032HpXRqaanRrpaijgJ4x23xF7w6KPLWJ6aRNZ8YVlaTJB1nUT561e4ThIKydxtpJI18poy1gs6weWo25Dn7uc1kvp0i3rodw3tjiMOIPjWNyd/I7zT+K9rcTfTQZU8tYPTyqNcCAvdsDMmB57AQTG/4mncP4fEo436yN5A5aa61P2FZL1sFPZtHMrqB4SJ15yKuOK8RbEwzgLkzECd5HKfQfGrDB8N7s5SuvOR+9NassDwPLM84HXSZ0/wBNKWnFOzJ6xU9m71ywTlEqxURryB10B+HnVguFDt3kEB2ckAn7Srt7z86vVwKqANOojzIpxwskdCTyjko5CKhJJ2jGWpJqinwvFLmHtlAsqCxBmNM3+9Q8Z4Wzt3wHizDnPtpI92UVof8AhWcazMsPLWatuH4EZSDrop+Ay/nU+lO0XFzlgq+DXHWyXRQWQMu+4Uhhy6MfhRvZntjcvXDaZAhExJmSOXKjOHYAI7KR4SfxBH50Ji+Ci3iFuoIk5v1oqDbs2i5xWCj7Y8eunE2wUynDuSCDOdWAB0jmsiifpGZruHtEDMjMDInTwnL5QQT8Kvu03CFuhbsCRofQ6/jNNwOBF3CtYbcCB+K/A6elVcKi/BblK2im7H8Tf6qEX2rQI567kU3B9vL/AHhttbAIMGW/x76I7PYQWbuv2tDQ3aDhIS+HG5MzUOMHJmf3ZqNpldxjHXbGIuYkJJcQ0HQzBDqY1BEVZYDtXiShKqGIAOWTqv3hpGnMUXjuHC7aEAyB4df9SHX3igeDYIAchB8JMeE+/k21LZHkS1JoZxTtNduG2SqwhzCCfF5evOKoON4hr9xS5BUiFKmYJgyeh5e41dcRwAzHwkKT4l5oeoqcYHSSAV0YxMR7MrpprqR5VcYRVMN03dmXsYM2tic4YExMED7QgGSNZXzqp4/j3xKglY7skc5g7/gPhWz4lhtMp2aASOkghhBG361XNwosxBKl2JMj2Xnf0atVpxeWVGTRn8TxN8TbUMsZYPkRBAmesig7Vlg6lAcwO2k9TvuK0x4Pp7QU6DWNQJMHSdCFFQvgQSM2ZWUgyNx1g9IprTjVBLUd2UmMxL3VUMBBOYEGZiRS4Vdu2SzWzBkA7kGZ5D091XJ4aNAwIfUg+KCvI67GZ2p9jhoLeNZA1Pp13HxpLRilQPVdha/SDiLRyOisVMb6GOkimca7SXMciK2RAM3Q8iMpnadOXSqvG8JytABiAdY2ga6fiKtOE4KVgIGKEmNMxBgRt4h+tL7KWQlrNqgWx20v2wAqwVAABJ5CN4q2T6R74HiCmQIBLAzppt66+VUdzhgJIOnkf3pRScLbuIyh1BOjTmXTdTMbCpWhEa1mUvDSe9J6kn4mdDW/e4uU+E66pIgges+KsdYw2VwVk9R9oe7n7q1rXAbZAdSoiNBrrrsZHOtpR4M27dnA39XwpUOtzTn/AKqVRQGauWgwzSA678jy19edSkBhmXRh7QAPnr+/yrlKuozOuQfEN51EDQx5CBrRJ+8s+Z00gDp6xSpUmI7eUHxgGQZbnGkDz6/AUYcObsHLEGSAfhXKVZydITLm3ZDID4QR7qK+sAiBEr+QrlKuclMchmNdZHI8gf1oq3bmPf8AiP0pUqhlxDsMu39WtFWVykenxg+VdpVmzpgiTELoGH71P+KmvIHSef7/AFpUqk2ojwD50KHz+f8Amq/B3e7u+L+k/v1pUqpGTeEyHjVrJckc9R+/n76l4qBdsBxuPxrtKmuiX7pID4FdzKUJIjfy8/yNQ3nyXTp5Edeo9/40qVX/ACJXsTGYnWGE5o3+8vLmfENj6VGirBH2ZEHYox9x0PwpUqro07Ar4nQ6FPl+qn5GuhPEZUDWGAnRtPEuwj0pUqsY7OZgxmHiVjMHTnqN4Aigb+HkQdx749OorlKnElojcQpVoMBYjLrOpjnoSaiw9wgqNwdj68jofwpUq06MnyO4ghDaHMOWhBAGg5dOY0qfhpGVomZBPtREa7EQfOlSpP2h/IHxBljvHLrHKfvaVIHXu5K5lCwSIkMZhpmR6RypUqAXJV3gCQZ2+0Nx61a3V8HiGqgeNT4tSsSAIbceetKlVSGiIOfv2/fNKlSpUB//2Q=="/>
          <p:cNvSpPr>
            <a:spLocks noChangeAspect="1" noChangeArrowheads="1"/>
          </p:cNvSpPr>
          <p:nvPr/>
        </p:nvSpPr>
        <p:spPr bwMode="auto">
          <a:xfrm>
            <a:off x="0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AutoShape 34" descr="data:image/jpeg;base64,/9j/4AAQSkZJRgABAQAAAQABAAD/2wCEAAkGBhISEBUUEhQWFBQUFBQUFBQUFRUUFBQUFBQVFBUUFBQXHCYeFxkkGRQVHy8gJCcpLCwsFR4xNTAqNSYrLCkBCQoKDgwOFA8PFykdHRwpLCkpKSkpKSksKSkpKSkuKSkpKSkpKSkxKSwpKSkpKSk1KSopLy8pKSwpKSopMCo1LP/AABEIAL0BCgMBIgACEQEDEQH/xAAcAAABBQEBAQAAAAAAAAAAAAAFAgMEBgcBAAj/xABEEAABAwICBgYHBgMHBQEAAAABAAIDBBESIQUGMUFRYRMicYGRoQcyQlKx0fAUI2JygsGSwuEzQ1NjorLSFSQ0o/EW/8QAGQEAAwEBAQAAAAAAAAAAAAAAAAECAwQF/8QAKhEBAQACAgECBQMFAQAAAAAAAAECEQMhMRJRBBMiQWGBkfEyM3Gh8BT/2gAMAwEAAhEDEQA/AMpdVk/3rT2h/wC7Uj7Q732+Nv2U1+qknsvafFqYfq3Uj2L/AJSD+6y691Genf7wP62/NexP7exzT8CmpaCVvrMcO1pTGHiPrvRoJD2P22KcZM/eHeBUItHBNkkHf5qtbIVZVu4lOCtPEoUyU8T4kJ0VB4nxKWhuCTdIO974J0aVk94HtAKEfaHe8fiuioPEfwt+SOzHYtYXt2xxO/RhPi0hKk1vedkTW9jpP+Sr7pjy8AkNm4qt2EsseuUw2XH5Xv8AmpEWv849uTuk+bSqkXrhlRvfk9LtH6Spx/eSd+B38oUlnpQl/wAQ98bT8Cs+Lly6NT2JpsXpRfvezvjI+AKXP6QhKxwc6KzgQfWBz4LMLojo+lgfHKZZTG9jSYwACHuzyJ8Blx5Isxn2C1U1awmwli73hvm5MaD0hHSV4qcbHFrXkBjx6xaRcOPVPYqy2gjNM6XpQJA8N6EjMg7wb347tygWRjMZ4PtodR6Q6qWwZgYwBwAiDXykE4usXjLbtAsFX2axV0pyqZdp9u1gN9gLbyquXozoxjzGGtucbgABtcTkB5haxC76taSmlf0bpulcRYdJm1ri6wdjaLkBN6xaOJbctsc7jI2LXFpF99nNcL8lO0BqvLTvaWsM02DpMDXhrbDPAHEG57bXR+tbFVU0c8Ny2R85IcLOY4vD3McOIe5/ii9hWdXdFXYMldNDUZYhmgKbAbK30sAuqkIb0bMbW/YfJTcZ+gENpMiiCsPF5+rLhefoBeK4kb2M/QHyXMZ+gPkvFcQRWM/VvkpTHGw7OSiAKWzYOxKhmlRqtGfZH0AhlRqrb1SQhVH6SaioroxC1v2d0jI8DmjpDewc4uBNiDmBsWihmILks91qHJoqVm66jvo2n142ntaD+yvz6QKNPo8Hcp0ai/8A52kf60LO4FvwTU2oNK5pwMwutkcTiAd1xfYro7RQ4LjaCyXcDE63RnQyGORmEg7ibEcQTuRCh0FTSjqve129pt9FadpzVaOqZZ4s4eq8bQf3CzHTWrk9I/rAlvsvbs/p3p7t8GkHU2PdI7wHzSTqW3dKf4U3RawEZSZ/iG3vRWKqDxdpBHJRblBoIk1LO6Ud4KiyanSDY9h8fkrC6VyadKUfMp6V1+q0w3tPemzq3ONw8QrDPVhouT8/BCZq6WZ2GPIbzw7TuVTPKjQPLQuabOsDwv8AJKi0ZK/1GF35QSj9JouOIY5LOttLjZg8dqcm1yY3Joc4Dc2zG+O1VM7fBWK87RE42xP/AISkfYJv8N/8JPkrJTa7tJAdCQCQLh9zn2hWSiIc8uHDCL8B/VO52eS0zR1JINsbx2tPyTL7jaCO0H91sGEqsa/xfcMP+ZbxafknjybpaUBaBqRo/FI125gaB+d/yaPNUJozWuaj0gZFETtccR8mjyC2t6JdNEuwunl2YWBjTz3LHdM6TdhMUTrt6aocLFwNnyABwsRtDVqOtVZ9moJCDm6/ja1/F/ksKMpLhbh/uN0wvuo7qkB+B5LsDjZ5LrYOsRbmAR3rZYG2DebWu/iAPzVJpdDYaSeWLqSAOs7LMsZ1hyGR2K2aIrDLBE87XRRk9uEKoVGWBTWHJRIMwpcasnUlKSSg3CFxKXEg6pTBkOxRQFLYMh2BFD509GOjnmeIlrgGuc9xLbAWacO3iSFseQTIpQ3IbOHcE61i4rdq29hSXMToavObZIkcwpBhUqyS5qRopiUaqpGvaWuAIO47PNI05rFT0jMUzwODRm53Y0Zqg1eutbWuwUMLmtPtkXd8mokXI9rPqhStu5rxEduZy81n0tT0byGuvbY5pt5LTtHehesqfvKyYsBzOI4jbkESn9F+jadpL3PcQM3FwaO2xV+PI2yqHWCQbS135h+4Sp9ZHWyDb8rlTNO0sZmLaJr5Yx7WC4B3gOw5jmhDtX6k3PQv45Ny8k/TieyqSN9Q67icIte23sHBGXzxwMGX5WDaTxKC6PqZ6V+INI3FrhYHxRxukaOoN5Q6KWwF8i024g5Kcsd/4G1Z0lXySm7zkNjRkB3fuoF1dKjV42u0CRnvMzy4kbR4Kq1sQDzbYtMb9omw9oenu4vPqxgHtcTZo8T5LVtDQAtabXyHwWb0gH2B9h1unaDzGHEPgtH1Dl6Wmad7eqe5Z5gcFGDuVO9JNNhgiafam+DHfMLQmQWWbelaqvJAz3RI/wASGj4KcfJVnoZd1hxW5aBoML42e6Gt8Bb4grH9WqTpKuFu0GVhPY04j5BbzoqC81/cF/1EfL4ronfSVU9LzyKXbkJGR95a+R38qyzQ0AdUMa42GNmLjhaQTbwWnelSUOFFAf7ySapk5MBwD/RG896qGp9AJJDKRbFJhYOAPWd5EBX9w1qaTBouV2w/Z5Tb8cxDG+bkf0XR9HGxnusa3wAH7IHptv8A2sUY/vqqmi/TGemf3dVWmnzVwqkwMspICTEE4VROLi7dcugPFJsul6QZAkDllKYch2KD0yksmyHYigCcM/rgF0FJldn4fAJIK4lFuakOKcabrhakEeSQNBc4gAC5JyGXNU3Smt8kr+ipGk3y6Qgkn8o/cohrJBLUyCGO4Y22M7ATwPGyL6C0FHTtyF3Ha45lJc1Ff0J6LRK/p655c4m+DaeQ7FfIGU9Ky0MbWWG2wuhmlNYGQDrHrHYBa/8AQIJB0lY7Y5zL5k9WMcrOzkPM3HABVL7BI0trdLIcMPW4yOJEY7CM3nk3xChUWos9XZ9S8uG0BwLYhv6sPtdrrq4aN0RBEcWHG/3nG9uQG5GBpDknJ7lvXhnkerJjl6MubcOsC4ANta4ytYZW8UebouojikN4pC1uJlrO9XMtIaBkRs5pWtkrQ9j9zhhPaNl/E+CLaFpIMDZIiRjbmMRI2jKx4EKJO7Ho8mc+Vjlqd/jfc/2opqW1ILZaNs1gCcHrAHgDmqppj0dUczQ+mm6Bzi5ojm9XG31m4vZOYVo05QOiqnRxkgl9mWOHJ9nNFx2pumoHSw1LHuvIPvMDgQ8SMuL8wW5E7diwmectjr5PheHLGZzqXX8svrNXK+gObXhu5zevGRxDhsSG6Xjl/wDJgY87MYFnfxNsfFajoFxLLRSgksdip5cwSMw6Pje2Y3YihMujaCpNyz7PKdpYLscdv0LBazlmu+nDyfCZ42+n6tf94VOuEDoWRwxtjbcuyB6ziLXJJJPerh6PqMspsxYlxQ6o1HkOEsc17Dsew5EK46KoOiia3gFdu446mv8AVPYsU9IdVjrXfhY1veet/MtqkHVKwbXV966flJh8LD9kY+Uinoyow+uBOyON7z4YR5uWx6Ib91JJvcTb/aP3WXeieG76h3CNjR+pxP8AKtLqK0RUuH3Wue487XA8VtjdJUPXqB9VVz/ZxjFPTtibbbhbZj8I4kmUp30c6EJjicch13kb7udbuyCL+jeImN87hnO8kfkaSG+eIq3x6LEbi5g9cWsNgJRM+wHaWd/3NDH7rKipcObrRM/3FWKkmVV0nNfSk5GyGKGnb3Avf5keCLU1Ut8SqyxzJRnQiOqySjVqtkIPqE06qUB1WostUkBV1UmnViCyV6jv0jzQB81qkMr8h2Kpu0jzTjdJZbUAfe/P64BJxJtzvruC5dcSj7Xp1rrqFjT0MvFIHxGEH0/pvoRhjGKR2QHDmR+yMSE2y2qDRaNa1xe7rPPtHd2JKgHorVZ0jukqusScWE7f1fJWyMBosBYDYAukLlkFbtU9K6zVEdRIxjhha6wBaDuGXHipehNbZZZRG9rMw43Fweq0nYTyQR5c6uJjtj6Y4cV7XBIztsCt9G6QgmZjGuBywnECLbbnMLDH1W3t7PPOPDDGeibs8grNficnwtPYf2IRej1whdG55a6MMLQcgRd17EW3ZHxVV1UYDO4EAgxuyIBG0cVFg/8AGm5yQjzeUplnO2ufw/BlfRJrx9/dcaipo6lwcXtL8rHEWOy2ZFJ0torpJGyxv6OVvtWuHDcHce1UeCaEMtKx9yThew8thadufDNOnSb2UkTmPc0iWRuR2ggEAjZZP5k7uUV/5csLPRlerqb8diMMclG4mSESR48bXxm5jOeY3gbiCo0UrftD2tjEschEzBse0WxYozuIvsHupg68PgBNSxxaC1pc1tntxHIubvBtuzRl9HFO2OaFxY4tDo3tyBDsxdvf/wDVXy947x8JvN6c7jyebPMv7UPqOkpZJeid1cTXhpGWF97OsefVPcp1Fp4G/StwENxC2dwACcuwg9/JRNKzSFgdM3NuKJ+HY+N7bh47HBBpKjFGzPrYe8gXIPZYvb+lTd41nePHlxm53fvF4jla69iDbLI3sVg+ukRFdUA/4zj3HP4LVdXqvrgbpWf+yLI+LLeCrfpD1ZxS9OweuAH23PaLXPIhbceW+3m83F8rL0k+h9vVqSf8ux4kYr/EKwa2Tu+zmNvrzOEbeeI2y8bqv6hOMLHg5AuN+w2PxCsVJTmoq2ykERwttHfLE93rPLd1hkFq51h0LQtiiZG3YxrWjuFvrtR2lkGw7CoELLBSGFZ7IO0poERufKweu7E/fna1/BQWT2VshluLHYq7rBocx9dnqnaPd/oujDMiG1679tQESG6kRS3WoFjVpiSpTTV3AgItRKTsQ987kYfEo01LdADekKfaTZefDZPtjyCcTtbnOz+uAScSbcc/rgFzEuNZd14JOJcLkgmMqMs0rpQh4eu9IpAkyoXvtCHdKvdKhQVQ6AkZUtkLmloeXGxN877iOJCs07wGHjY2HOyGGoTEtUianhpycuXJZcvsq8Bqad+NsbgbWzbiFt4Nu5Nmqw0xxZYpxtyPVjPHtVhkrLKPNO1ws4Bw4EA/FR6PZ3z422/ViHV0QdQscPWZiffeQ45jyB7kO0pVtdTQYAG4nk2Ayx2wkjtKNvlGHCBZtiLDZY7vNA9IaLxRsbG63R3w33k7yRsKdwuumvD8Rjcvq99/p/J7TvST0NQyZoD2tJbbYcFngjwVfoNJufoZsYJxdOyBpBIP9q14sRyIR3Rskpjeyfm0XtmC0gm42hU/UYufKyI+pDKalx/E1gjYPHPuXRh/T24+f+71r9F3oNY5A8skGKO8ga8jP7sEkfiyG9JrKAS4ZIC3C2+Q9UgnFa+45nLmm9FPJhkuBgPSOB3h2YII77gprRzgxl2OuS1pe07jjAIPKxXNfy7M5q3LD6bP2SaWXoC4vaThLZWWNi0iwfY7xYm45ItXSB+W0EdxB3rr6cZg2INwQd4KTG0CwA2C2XBGM083l5PX58hkOjgx/VFgd3NWjRtNYfFRKenu7YjdLCrYHg1KAS+jXLIJ1pUuN4IwuzBUMJbXKoFa1h0GYTjZ6h2/hPyQVsi0fJ7S1wuCLWVH0/oYwPuM43eqeH4SunHLaabgqeKlsegzHKZBPxVFsRKQWrzX3Sg5BmXw3Sm0mSeT7QLBVAlvOf1wC5iSHnP64BIuuJR3Gkl6buvEqQVjXOkSC5NmRB6PGRJ6VRzIk9IgH3yKLLIul6bkKRwOqanNNfaFHrn2eo4nTWIGVNOkUXp14zKpVypHSKLSaOiiEnRNwGT1iLnOxtYHYMybc13pl1sire+l7Q6aaSFkkbvUDHFp3Z5Cx/ZSdGwkse0C7rRnnhOZCW8hwIIuN43JLBaVpGTcif0NwgLGzTe8+5fysMsqJaKouriIzKrtJP0kgbuvmdyukEzWsATjhpVLSjELqw02j4zkLoDFNY5IpS6SIVY/lFTKnRoHq+CGSRqbPpK4soT5E7ojJC8F5zlwFEB1rkmtp2yxljth8juKTiSXyWVwKHU07opHMdtabdvA9llxr0b1gp7va7iLHu2eR8kNbTreXcRomKYhS45LpnoUqNtkziW1S2x5BRYjcKcwZDsVQPE5/XALxSL/AF3BexrhqnSkOcvOcmJJEjKfImnSJL3plz0GW6RI6RNuemy5ASWyLzio4clh6AD6caW2PddCmzKwaYhxRO7LoNBSh+6wsk08xHdUJp1Ul1VAWmwzvsCFmUXtjZfhizy25JdloQFYlsqXFCulsQA5riTlhN0Rg0fK7bkn2flI6a209wUmkjdIc+q3zKXSaKa3M5nn+yL01PdIJtBRgDJFIpxhTVEywUeqdgeRuOaaKmGrATo0o0IJLUITpHTDWAlxAHNEJbn6cHYnodLA71k82uTb9W55pym1uJOwhMaaydJgBRn6XVKp9PYhtTp0nzVQtLk3S4TculAVT/8AqvNNSaXHFUS3l/StPIt+B/okto1J1c0e4U4LxZzzjsdoaQA0HnbPvRQUa6cZ0QKKFKFEjraRe+yK9ECNpLKayHIdimmmT7KfIdiegrO3ju3n5rl7Ibq5XdLRwvvcmNrXfmaMDv8AaFKkkXnr1o4+VMOkTbnpN0Apzk0XLpSCEjcJXl6y6gOXXmuXiuWQZcgu0hCaRlrjgSizVCljtJ+b4qaqPSU4dY8D5Ki69auCJ/Txj7t564915F79jvjdaBHkUqtoWvjcx7Q5jhYg72nYb8Qcx2KsMtUr2xmgrC02vlxG1p3ELTtXa4Tx2P8AaMsHjZ2PHI2Wd6w6FfSylhuWnrMf77ON+PFPaH08+CZjhfELbTk5h9l3IjfyC3yxmU3EY3TWY6REqWlsmtEVcdRE2SPYdo3tcNrXcx8jvReGJc+qvZMcKjaTpLtvwRZjF2SEEISzrSU74wbgkcVn9VJNWT4RkLmwJs1oG1ziti0to/I8FmevFKIQ0xjAZceO2WIAtsPEq8PIqLBoWHD1KiN5Hs7DfvUWSJzDmgXR5gDaj2quj31NTFAH9WQm5OdmNBLiOBsDZa3jEqZSVpCl/wDUStX0ZqDQsA+5DyN7yXE8yNis1BoWCP8As4o29jG/GyU4qLWH0eiquY/dQSvvvDHW8TYK86qejp7HCWstcZthBxAHcZCMjb3QtNZHkkvjWuPHInYf0K70Klli5ZapMtgXugUlgSrINDMCeZT5DsTjmp9jMh2J7DDPRrVYqaSM7Y5MQ/LIP+TSrRJEs81ErOhqww+rM0x/qvdh8Rb9S0twXntc52gmNILVKe1NFqEGMK4Wp3CuWQDQavEJyy5ZJRshcslkLlkAkBIqWZX4JwNSrKaIjO2XCm0j8QsorG5W4JEEpa5SaPrHoFs8ZjcbH1on2vgf8jsWQ11G+KRzHjC5ps4br7iOS3/oxKzmqXrrq0ahmJgHTxA8jLGM8PNw3eC348tdVFVbUnW99LLd3WjdYPYN42Ym/iHwyW3UFZHLG2SJwexwu1w2HlyPEHML5pItlbPjw+SO6va3VFJfA9zQ7aMi0m+0sO/mFplhvwW30M1ycBWKn0rVVhZ7Nmf3Yuc+Y+CZd6Uq47JmDmGNH8qn5dVts9XTBwWOa9QmStLG5tjAYLZjGGulf4C3godR6Q69461SQDswgNxDkQ1AW1UhLnh254LszixjC7M5m4JF1eOOu01DgYfW3k4W8yVd/RhBfSAO6OKQjvAY343VTwYXAD2R/qOQPjmrv6KmffyH/Lt/qt8cXgtA2Okci0BQOicjNOU4BCNIkC6wrj1UBlySlOKTdMHGJSQ1yViQHVJY3IdijYlIY7Idimh8s1TS0hzci0gg7LEG4PitW0bXCaFkg9tod2HY4dxBHcs3qosj9btisWoGkeq+BxzaekZzBsHDxse9cTp5MelremyE84JshOOY3ZIITpCRZAIsuWTllwhJRohcsllJKQIXgvFJulTJlFiCOwpmqZvCk2uLJDW3ChRejq6xCIV9KHtxs2jhxVckJY7kjGjNI2yOxOUqz7XLVXETNACXnOaIDM/5jON94VGcyxtsPPb4L6ArtCNl6zNu3mq/pHQBP9oxsn52Bx8V0Y51OmQ9neutWiy6tQb6dndib8CoU2rdN/hFvY9/73Wnrg9KkF/yHIck7C85AbAQ49ytD9Xabd0g/Xf4tTL9BU7Ttkz/ABC2eWZw7EvXD9FBGSjrOO3aO7ILRPRvROjdUBwsW9DGe3CZHeb1XafVpmJuEPfnezSH3AN87DIc1ouiqYh88hFumndIBvDcLWNv/D5q5dps0s1FIjdNIq9SFGqWQKiF43rj3JqOVcklVQPOKTdNukSDImSS0pd1EbIlY0Gk4lJY7IdiG41JY/IdikPnqYXUanqnU8zJW+ydnvD2m94NkQLFDqoFwR33tpVNVNkY17DdrgCDyPHmlFU/UCudjfAc2gGRp3tNwCByN7q6GDmrcWU1TCSU+YeaQYeaaTK4nDFzSei5pA2Ugp0xc0kxc0lQyU04p8xc0gw80jJY7NdlZY3Gw/FdESkRw3BBUURAqIQ4IaJnRmx7ijDYuabnog4Zoh0uh0vbejcOlmuydYjnmqbNTYDkcuCfgmPFXKS4O0ZDJ6uR8kNq9VnbrHuUWlq3DerDQ1biFpKNqdVaBI2sQTSmrYmdE25YzH95uJbbYD5d6177MHDNMVehGhuRyO4gEKpT3VU0To2OCPBE3AzbYXN+++aIYU/QaNAc5oOWZA4GxNx4bE4abmtozdpii1O5QKan5+SLU1Lz8lQSYyuvUiKk5+SW6k5+SYDyuAKYaXn5Ln2Xn5JkjNCUGqSKXn5JYpefkgIuFS2MyHYuil5+Skspshnu4Kab/9k="/>
          <p:cNvSpPr>
            <a:spLocks noChangeAspect="1" noChangeArrowheads="1"/>
          </p:cNvSpPr>
          <p:nvPr/>
        </p:nvSpPr>
        <p:spPr bwMode="auto">
          <a:xfrm>
            <a:off x="0" y="-1100138"/>
            <a:ext cx="2533650" cy="180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AutoShape 36" descr="data:image/jpeg;base64,/9j/4AAQSkZJRgABAQAAAQABAAD/2wCEAAkGBhISEBUUEhQWFBQUFBQUFBQUFRUUFBQUFBQVFBUUFBQXHCYeFxkkGRQVHy8gJCcpLCwsFR4xNTAqNSYrLCkBCQoKDgwOFA8PFykdHRwpLCkpKSkpKSksKSkpKSkuKSkpKSkpKSkxKSwpKSkpKSk1KSopLy8pKSwpKSopMCo1LP/AABEIAL0BCgMBIgACEQEDEQH/xAAcAAABBQEBAQAAAAAAAAAAAAAFAgMEBgcBAAj/xABEEAABAwICBgYHBgMHBQEAAAABAAIDBBESIQUGMUFRYRMicYGRoQcyQlKx0fAUI2JygsGSwuEzQ1NjorLSFSQ0o/EW/8QAGQEAAwEBAQAAAAAAAAAAAAAAAAECAwQF/8QAKhEBAQACAgECBQMFAQAAAAAAAAECEQMhMRJRBBMiQWGBkfEyM3Gh8BT/2gAMAwEAAhEDEQA/AMpdVk/3rT2h/wC7Uj7Q732+Nv2U1+qknsvafFqYfq3Uj2L/AJSD+6y691Genf7wP62/NexP7exzT8CmpaCVvrMcO1pTGHiPrvRoJD2P22KcZM/eHeBUItHBNkkHf5qtbIVZVu4lOCtPEoUyU8T4kJ0VB4nxKWhuCTdIO974J0aVk94HtAKEfaHe8fiuioPEfwt+SOzHYtYXt2xxO/RhPi0hKk1vedkTW9jpP+Sr7pjy8AkNm4qt2EsseuUw2XH5Xv8AmpEWv849uTuk+bSqkXrhlRvfk9LtH6Spx/eSd+B38oUlnpQl/wAQ98bT8Cs+Lly6NT2JpsXpRfvezvjI+AKXP6QhKxwc6KzgQfWBz4LMLojo+lgfHKZZTG9jSYwACHuzyJ8Blx5Isxn2C1U1awmwli73hvm5MaD0hHSV4qcbHFrXkBjx6xaRcOPVPYqy2gjNM6XpQJA8N6EjMg7wb347tygWRjMZ4PtodR6Q6qWwZgYwBwAiDXykE4usXjLbtAsFX2axV0pyqZdp9u1gN9gLbyquXozoxjzGGtucbgABtcTkB5haxC76taSmlf0bpulcRYdJm1ri6wdjaLkBN6xaOJbctsc7jI2LXFpF99nNcL8lO0BqvLTvaWsM02DpMDXhrbDPAHEG57bXR+tbFVU0c8Ny2R85IcLOY4vD3McOIe5/ii9hWdXdFXYMldNDUZYhmgKbAbK30sAuqkIb0bMbW/YfJTcZ+gENpMiiCsPF5+rLhefoBeK4kb2M/QHyXMZ+gPkvFcQRWM/VvkpTHGw7OSiAKWzYOxKhmlRqtGfZH0AhlRqrb1SQhVH6SaioroxC1v2d0jI8DmjpDewc4uBNiDmBsWihmILks91qHJoqVm66jvo2n142ntaD+yvz6QKNPo8Hcp0ai/8A52kf60LO4FvwTU2oNK5pwMwutkcTiAd1xfYro7RQ4LjaCyXcDE63RnQyGORmEg7ibEcQTuRCh0FTSjqve129pt9FadpzVaOqZZ4s4eq8bQf3CzHTWrk9I/rAlvsvbs/p3p7t8GkHU2PdI7wHzSTqW3dKf4U3RawEZSZ/iG3vRWKqDxdpBHJRblBoIk1LO6Ud4KiyanSDY9h8fkrC6VyadKUfMp6V1+q0w3tPemzq3ONw8QrDPVhouT8/BCZq6WZ2GPIbzw7TuVTPKjQPLQuabOsDwv8AJKi0ZK/1GF35QSj9JouOIY5LOttLjZg8dqcm1yY3Joc4Dc2zG+O1VM7fBWK87RE42xP/AISkfYJv8N/8JPkrJTa7tJAdCQCQLh9zn2hWSiIc8uHDCL8B/VO52eS0zR1JINsbx2tPyTL7jaCO0H91sGEqsa/xfcMP+ZbxafknjybpaUBaBqRo/FI125gaB+d/yaPNUJozWuaj0gZFETtccR8mjyC2t6JdNEuwunl2YWBjTz3LHdM6TdhMUTrt6aocLFwNnyABwsRtDVqOtVZ9moJCDm6/ja1/F/ksKMpLhbh/uN0wvuo7qkB+B5LsDjZ5LrYOsRbmAR3rZYG2DebWu/iAPzVJpdDYaSeWLqSAOs7LMsZ1hyGR2K2aIrDLBE87XRRk9uEKoVGWBTWHJRIMwpcasnUlKSSg3CFxKXEg6pTBkOxRQFLYMh2BFD509GOjnmeIlrgGuc9xLbAWacO3iSFseQTIpQ3IbOHcE61i4rdq29hSXMToavObZIkcwpBhUqyS5qRopiUaqpGvaWuAIO47PNI05rFT0jMUzwODRm53Y0Zqg1eutbWuwUMLmtPtkXd8mokXI9rPqhStu5rxEduZy81n0tT0byGuvbY5pt5LTtHehesqfvKyYsBzOI4jbkESn9F+jadpL3PcQM3FwaO2xV+PI2yqHWCQbS135h+4Sp9ZHWyDb8rlTNO0sZmLaJr5Yx7WC4B3gOw5jmhDtX6k3PQv45Ny8k/TieyqSN9Q67icIte23sHBGXzxwMGX5WDaTxKC6PqZ6V+INI3FrhYHxRxukaOoN5Q6KWwF8i024g5Kcsd/4G1Z0lXySm7zkNjRkB3fuoF1dKjV42u0CRnvMzy4kbR4Kq1sQDzbYtMb9omw9oenu4vPqxgHtcTZo8T5LVtDQAtabXyHwWb0gH2B9h1unaDzGHEPgtH1Dl6Wmad7eqe5Z5gcFGDuVO9JNNhgiafam+DHfMLQmQWWbelaqvJAz3RI/wASGj4KcfJVnoZd1hxW5aBoML42e6Gt8Bb4grH9WqTpKuFu0GVhPY04j5BbzoqC81/cF/1EfL4ronfSVU9LzyKXbkJGR95a+R38qyzQ0AdUMa42GNmLjhaQTbwWnelSUOFFAf7ySapk5MBwD/RG896qGp9AJJDKRbFJhYOAPWd5EBX9w1qaTBouV2w/Z5Tb8cxDG+bkf0XR9HGxnusa3wAH7IHptv8A2sUY/vqqmi/TGemf3dVWmnzVwqkwMspICTEE4VROLi7dcugPFJsul6QZAkDllKYch2KD0yksmyHYigCcM/rgF0FJldn4fAJIK4lFuakOKcabrhakEeSQNBc4gAC5JyGXNU3Smt8kr+ipGk3y6Qgkn8o/cohrJBLUyCGO4Y22M7ATwPGyL6C0FHTtyF3Ha45lJc1Ff0J6LRK/p655c4m+DaeQ7FfIGU9Ky0MbWWG2wuhmlNYGQDrHrHYBa/8AQIJB0lY7Y5zL5k9WMcrOzkPM3HABVL7BI0trdLIcMPW4yOJEY7CM3nk3xChUWos9XZ9S8uG0BwLYhv6sPtdrrq4aN0RBEcWHG/3nG9uQG5GBpDknJ7lvXhnkerJjl6MubcOsC4ANta4ytYZW8UebouojikN4pC1uJlrO9XMtIaBkRs5pWtkrQ9j9zhhPaNl/E+CLaFpIMDZIiRjbmMRI2jKx4EKJO7Ho8mc+Vjlqd/jfc/2opqW1ILZaNs1gCcHrAHgDmqppj0dUczQ+mm6Bzi5ojm9XG31m4vZOYVo05QOiqnRxkgl9mWOHJ9nNFx2pumoHSw1LHuvIPvMDgQ8SMuL8wW5E7diwmectjr5PheHLGZzqXX8svrNXK+gObXhu5zevGRxDhsSG6Xjl/wDJgY87MYFnfxNsfFajoFxLLRSgksdip5cwSMw6Pje2Y3YihMujaCpNyz7PKdpYLscdv0LBazlmu+nDyfCZ42+n6tf94VOuEDoWRwxtjbcuyB6ziLXJJJPerh6PqMspsxYlxQ6o1HkOEsc17Dsew5EK46KoOiia3gFdu446mv8AVPYsU9IdVjrXfhY1veet/MtqkHVKwbXV966flJh8LD9kY+Uinoyow+uBOyON7z4YR5uWx6Ib91JJvcTb/aP3WXeieG76h3CNjR+pxP8AKtLqK0RUuH3Wue487XA8VtjdJUPXqB9VVz/ZxjFPTtibbbhbZj8I4kmUp30c6EJjicch13kb7udbuyCL+jeImN87hnO8kfkaSG+eIq3x6LEbi5g9cWsNgJRM+wHaWd/3NDH7rKipcObrRM/3FWKkmVV0nNfSk5GyGKGnb3Avf5keCLU1Ut8SqyxzJRnQiOqySjVqtkIPqE06qUB1WostUkBV1UmnViCyV6jv0jzQB81qkMr8h2Kpu0jzTjdJZbUAfe/P64BJxJtzvruC5dcSj7Xp1rrqFjT0MvFIHxGEH0/pvoRhjGKR2QHDmR+yMSE2y2qDRaNa1xe7rPPtHd2JKgHorVZ0jukqusScWE7f1fJWyMBosBYDYAukLlkFbtU9K6zVEdRIxjhha6wBaDuGXHipehNbZZZRG9rMw43Fweq0nYTyQR5c6uJjtj6Y4cV7XBIztsCt9G6QgmZjGuBywnECLbbnMLDH1W3t7PPOPDDGeibs8grNficnwtPYf2IRej1whdG55a6MMLQcgRd17EW3ZHxVV1UYDO4EAgxuyIBG0cVFg/8AGm5yQjzeUplnO2ufw/BlfRJrx9/dcaipo6lwcXtL8rHEWOy2ZFJ0torpJGyxv6OVvtWuHDcHce1UeCaEMtKx9yThew8thadufDNOnSb2UkTmPc0iWRuR2ggEAjZZP5k7uUV/5csLPRlerqb8diMMclG4mSESR48bXxm5jOeY3gbiCo0UrftD2tjEschEzBse0WxYozuIvsHupg68PgBNSxxaC1pc1tntxHIubvBtuzRl9HFO2OaFxY4tDo3tyBDsxdvf/wDVXy947x8JvN6c7jyebPMv7UPqOkpZJeid1cTXhpGWF97OsefVPcp1Fp4G/StwENxC2dwACcuwg9/JRNKzSFgdM3NuKJ+HY+N7bh47HBBpKjFGzPrYe8gXIPZYvb+lTd41nePHlxm53fvF4jla69iDbLI3sVg+ukRFdUA/4zj3HP4LVdXqvrgbpWf+yLI+LLeCrfpD1ZxS9OweuAH23PaLXPIhbceW+3m83F8rL0k+h9vVqSf8ux4kYr/EKwa2Tu+zmNvrzOEbeeI2y8bqv6hOMLHg5AuN+w2PxCsVJTmoq2ykERwttHfLE93rPLd1hkFq51h0LQtiiZG3YxrWjuFvrtR2lkGw7CoELLBSGFZ7IO0poERufKweu7E/fna1/BQWT2VshluLHYq7rBocx9dnqnaPd/oujDMiG1679tQESG6kRS3WoFjVpiSpTTV3AgItRKTsQ987kYfEo01LdADekKfaTZefDZPtjyCcTtbnOz+uAScSbcc/rgFzEuNZd14JOJcLkgmMqMs0rpQh4eu9IpAkyoXvtCHdKvdKhQVQ6AkZUtkLmloeXGxN877iOJCs07wGHjY2HOyGGoTEtUianhpycuXJZcvsq8Bqad+NsbgbWzbiFt4Nu5Nmqw0xxZYpxtyPVjPHtVhkrLKPNO1ws4Bw4EA/FR6PZ3z422/ViHV0QdQscPWZiffeQ45jyB7kO0pVtdTQYAG4nk2Ayx2wkjtKNvlGHCBZtiLDZY7vNA9IaLxRsbG63R3w33k7yRsKdwuumvD8Rjcvq99/p/J7TvST0NQyZoD2tJbbYcFngjwVfoNJufoZsYJxdOyBpBIP9q14sRyIR3Rskpjeyfm0XtmC0gm42hU/UYufKyI+pDKalx/E1gjYPHPuXRh/T24+f+71r9F3oNY5A8skGKO8ga8jP7sEkfiyG9JrKAS4ZIC3C2+Q9UgnFa+45nLmm9FPJhkuBgPSOB3h2YII77gprRzgxl2OuS1pe07jjAIPKxXNfy7M5q3LD6bP2SaWXoC4vaThLZWWNi0iwfY7xYm45ItXSB+W0EdxB3rr6cZg2INwQd4KTG0CwA2C2XBGM083l5PX58hkOjgx/VFgd3NWjRtNYfFRKenu7YjdLCrYHg1KAS+jXLIJ1pUuN4IwuzBUMJbXKoFa1h0GYTjZ6h2/hPyQVsi0fJ7S1wuCLWVH0/oYwPuM43eqeH4SunHLaabgqeKlsegzHKZBPxVFsRKQWrzX3Sg5BmXw3Sm0mSeT7QLBVAlvOf1wC5iSHnP64BIuuJR3Gkl6buvEqQVjXOkSC5NmRB6PGRJ6VRzIk9IgH3yKLLIul6bkKRwOqanNNfaFHrn2eo4nTWIGVNOkUXp14zKpVypHSKLSaOiiEnRNwGT1iLnOxtYHYMybc13pl1sire+l7Q6aaSFkkbvUDHFp3Z5Cx/ZSdGwkse0C7rRnnhOZCW8hwIIuN43JLBaVpGTcif0NwgLGzTe8+5fysMsqJaKouriIzKrtJP0kgbuvmdyukEzWsATjhpVLSjELqw02j4zkLoDFNY5IpS6SIVY/lFTKnRoHq+CGSRqbPpK4soT5E7ojJC8F5zlwFEB1rkmtp2yxljth8juKTiSXyWVwKHU07opHMdtabdvA9llxr0b1gp7va7iLHu2eR8kNbTreXcRomKYhS45LpnoUqNtkziW1S2x5BRYjcKcwZDsVQPE5/XALxSL/AF3BexrhqnSkOcvOcmJJEjKfImnSJL3plz0GW6RI6RNuemy5ASWyLzio4clh6AD6caW2PddCmzKwaYhxRO7LoNBSh+6wsk08xHdUJp1Ul1VAWmwzvsCFmUXtjZfhizy25JdloQFYlsqXFCulsQA5riTlhN0Rg0fK7bkn2flI6a209wUmkjdIc+q3zKXSaKa3M5nn+yL01PdIJtBRgDJFIpxhTVEywUeqdgeRuOaaKmGrATo0o0IJLUITpHTDWAlxAHNEJbn6cHYnodLA71k82uTb9W55pym1uJOwhMaaydJgBRn6XVKp9PYhtTp0nzVQtLk3S4TculAVT/8AqvNNSaXHFUS3l/StPIt+B/okto1J1c0e4U4LxZzzjsdoaQA0HnbPvRQUa6cZ0QKKFKFEjraRe+yK9ECNpLKayHIdimmmT7KfIdiegrO3ju3n5rl7Ibq5XdLRwvvcmNrXfmaMDv8AaFKkkXnr1o4+VMOkTbnpN0Apzk0XLpSCEjcJXl6y6gOXXmuXiuWQZcgu0hCaRlrjgSizVCljtJ+b4qaqPSU4dY8D5Ki69auCJ/Txj7t564915F79jvjdaBHkUqtoWvjcx7Q5jhYg72nYb8Qcx2KsMtUr2xmgrC02vlxG1p3ELTtXa4Tx2P8AaMsHjZ2PHI2Wd6w6FfSylhuWnrMf77ON+PFPaH08+CZjhfELbTk5h9l3IjfyC3yxmU3EY3TWY6REqWlsmtEVcdRE2SPYdo3tcNrXcx8jvReGJc+qvZMcKjaTpLtvwRZjF2SEEISzrSU74wbgkcVn9VJNWT4RkLmwJs1oG1ziti0to/I8FmevFKIQ0xjAZceO2WIAtsPEq8PIqLBoWHD1KiN5Hs7DfvUWSJzDmgXR5gDaj2quj31NTFAH9WQm5OdmNBLiOBsDZa3jEqZSVpCl/wDUStX0ZqDQsA+5DyN7yXE8yNis1BoWCP8As4o29jG/GyU4qLWH0eiquY/dQSvvvDHW8TYK86qejp7HCWstcZthBxAHcZCMjb3QtNZHkkvjWuPHInYf0K70Klli5ZapMtgXugUlgSrINDMCeZT5DsTjmp9jMh2J7DDPRrVYqaSM7Y5MQ/LIP+TSrRJEs81ErOhqww+rM0x/qvdh8Rb9S0twXntc52gmNILVKe1NFqEGMK4Wp3CuWQDQavEJyy5ZJRshcslkLlkAkBIqWZX4JwNSrKaIjO2XCm0j8QsorG5W4JEEpa5SaPrHoFs8ZjcbH1on2vgf8jsWQ11G+KRzHjC5ps4br7iOS3/oxKzmqXrrq0ahmJgHTxA8jLGM8PNw3eC348tdVFVbUnW99LLd3WjdYPYN42Ym/iHwyW3UFZHLG2SJwexwu1w2HlyPEHML5pItlbPjw+SO6va3VFJfA9zQ7aMi0m+0sO/mFplhvwW30M1ycBWKn0rVVhZ7Nmf3Yuc+Y+CZd6Uq47JmDmGNH8qn5dVts9XTBwWOa9QmStLG5tjAYLZjGGulf4C3godR6Q69461SQDswgNxDkQ1AW1UhLnh254LszixjC7M5m4JF1eOOu01DgYfW3k4W8yVd/RhBfSAO6OKQjvAY343VTwYXAD2R/qOQPjmrv6KmffyH/Lt/qt8cXgtA2Okci0BQOicjNOU4BCNIkC6wrj1UBlySlOKTdMHGJSQ1yViQHVJY3IdijYlIY7Idimh8s1TS0hzci0gg7LEG4PitW0bXCaFkg9tod2HY4dxBHcs3qosj9btisWoGkeq+BxzaekZzBsHDxse9cTp5MelremyE84JshOOY3ZIITpCRZAIsuWTllwhJRohcsllJKQIXgvFJulTJlFiCOwpmqZvCk2uLJDW3ChRejq6xCIV9KHtxs2jhxVckJY7kjGjNI2yOxOUqz7XLVXETNACXnOaIDM/5jON94VGcyxtsPPb4L6ArtCNl6zNu3mq/pHQBP9oxsn52Bx8V0Y51OmQ9neutWiy6tQb6dndib8CoU2rdN/hFvY9/73Wnrg9KkF/yHIck7C85AbAQ49ytD9Xabd0g/Xf4tTL9BU7Ttkz/ABC2eWZw7EvXD9FBGSjrOO3aO7ILRPRvROjdUBwsW9DGe3CZHeb1XafVpmJuEPfnezSH3AN87DIc1ouiqYh88hFumndIBvDcLWNv/D5q5dps0s1FIjdNIq9SFGqWQKiF43rj3JqOVcklVQPOKTdNukSDImSS0pd1EbIlY0Gk4lJY7IdiG41JY/IdikPnqYXUanqnU8zJW+ydnvD2m94NkQLFDqoFwR33tpVNVNkY17DdrgCDyPHmlFU/UCudjfAc2gGRp3tNwCByN7q6GDmrcWU1TCSU+YeaQYeaaTK4nDFzSei5pA2Ugp0xc0kxc0lQyU04p8xc0gw80jJY7NdlZY3Gw/FdESkRw3BBUURAqIQ4IaJnRmx7ijDYuabnog4Zoh0uh0vbejcOlmuydYjnmqbNTYDkcuCfgmPFXKS4O0ZDJ6uR8kNq9VnbrHuUWlq3DerDQ1biFpKNqdVaBI2sQTSmrYmdE25YzH95uJbbYD5d6177MHDNMVehGhuRyO4gEKpT3VU0To2OCPBE3AzbYXN+++aIYU/QaNAc5oOWZA4GxNx4bE4abmtozdpii1O5QKan5+SLU1Lz8lQSYyuvUiKk5+SW6k5+SYDyuAKYaXn5Ln2Xn5JkjNCUGqSKXn5JYpefkgIuFS2MyHYuil5+Skspshnu4Kab/9k="/>
          <p:cNvSpPr>
            <a:spLocks noChangeAspect="1" noChangeArrowheads="1"/>
          </p:cNvSpPr>
          <p:nvPr/>
        </p:nvSpPr>
        <p:spPr bwMode="auto">
          <a:xfrm>
            <a:off x="152400" y="-947738"/>
            <a:ext cx="2533650" cy="180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AutoShape 38" descr="data:image/jpeg;base64,/9j/4AAQSkZJRgABAQAAAQABAAD/2wCEAAkGBhISEBUUEhQWFBQUFBQUFBQUFRUUFBQUFBQVFBUUFBQXHCYeFxkkGRQVHy8gJCcpLCwsFR4xNTAqNSYrLCkBCQoKDgwOFA8PFykdHRwpLCkpKSkpKSksKSkpKSkuKSkpKSkpKSkxKSwpKSkpKSk1KSopLy8pKSwpKSopMCo1LP/AABEIAL0BCgMBIgACEQEDEQH/xAAcAAABBQEBAQAAAAAAAAAAAAAFAgMEBgcBAAj/xABEEAABAwICBgYHBgMHBQEAAAABAAIDBBESIQUGMUFRYRMicYGRoQcyQlKx0fAUI2JygsGSwuEzQ1NjorLSFSQ0o/EW/8QAGQEAAwEBAQAAAAAAAAAAAAAAAAECAwQF/8QAKhEBAQACAgECBQMFAQAAAAAAAAECEQMhMRJRBBMiQWGBkfEyM3Gh8BT/2gAMAwEAAhEDEQA/AMpdVk/3rT2h/wC7Uj7Q732+Nv2U1+qknsvafFqYfq3Uj2L/AJSD+6y691Genf7wP62/NexP7exzT8CmpaCVvrMcO1pTGHiPrvRoJD2P22KcZM/eHeBUItHBNkkHf5qtbIVZVu4lOCtPEoUyU8T4kJ0VB4nxKWhuCTdIO974J0aVk94HtAKEfaHe8fiuioPEfwt+SOzHYtYXt2xxO/RhPi0hKk1vedkTW9jpP+Sr7pjy8AkNm4qt2EsseuUw2XH5Xv8AmpEWv849uTuk+bSqkXrhlRvfk9LtH6Spx/eSd+B38oUlnpQl/wAQ98bT8Cs+Lly6NT2JpsXpRfvezvjI+AKXP6QhKxwc6KzgQfWBz4LMLojo+lgfHKZZTG9jSYwACHuzyJ8Blx5Isxn2C1U1awmwli73hvm5MaD0hHSV4qcbHFrXkBjx6xaRcOPVPYqy2gjNM6XpQJA8N6EjMg7wb347tygWRjMZ4PtodR6Q6qWwZgYwBwAiDXykE4usXjLbtAsFX2axV0pyqZdp9u1gN9gLbyquXozoxjzGGtucbgABtcTkB5haxC76taSmlf0bpulcRYdJm1ri6wdjaLkBN6xaOJbctsc7jI2LXFpF99nNcL8lO0BqvLTvaWsM02DpMDXhrbDPAHEG57bXR+tbFVU0c8Ny2R85IcLOY4vD3McOIe5/ii9hWdXdFXYMldNDUZYhmgKbAbK30sAuqkIb0bMbW/YfJTcZ+gENpMiiCsPF5+rLhefoBeK4kb2M/QHyXMZ+gPkvFcQRWM/VvkpTHGw7OSiAKWzYOxKhmlRqtGfZH0AhlRqrb1SQhVH6SaioroxC1v2d0jI8DmjpDewc4uBNiDmBsWihmILks91qHJoqVm66jvo2n142ntaD+yvz6QKNPo8Hcp0ai/8A52kf60LO4FvwTU2oNK5pwMwutkcTiAd1xfYro7RQ4LjaCyXcDE63RnQyGORmEg7ibEcQTuRCh0FTSjqve129pt9FadpzVaOqZZ4s4eq8bQf3CzHTWrk9I/rAlvsvbs/p3p7t8GkHU2PdI7wHzSTqW3dKf4U3RawEZSZ/iG3vRWKqDxdpBHJRblBoIk1LO6Ud4KiyanSDY9h8fkrC6VyadKUfMp6V1+q0w3tPemzq3ONw8QrDPVhouT8/BCZq6WZ2GPIbzw7TuVTPKjQPLQuabOsDwv8AJKi0ZK/1GF35QSj9JouOIY5LOttLjZg8dqcm1yY3Joc4Dc2zG+O1VM7fBWK87RE42xP/AISkfYJv8N/8JPkrJTa7tJAdCQCQLh9zn2hWSiIc8uHDCL8B/VO52eS0zR1JINsbx2tPyTL7jaCO0H91sGEqsa/xfcMP+ZbxafknjybpaUBaBqRo/FI125gaB+d/yaPNUJozWuaj0gZFETtccR8mjyC2t6JdNEuwunl2YWBjTz3LHdM6TdhMUTrt6aocLFwNnyABwsRtDVqOtVZ9moJCDm6/ja1/F/ksKMpLhbh/uN0wvuo7qkB+B5LsDjZ5LrYOsRbmAR3rZYG2DebWu/iAPzVJpdDYaSeWLqSAOs7LMsZ1hyGR2K2aIrDLBE87XRRk9uEKoVGWBTWHJRIMwpcasnUlKSSg3CFxKXEg6pTBkOxRQFLYMh2BFD509GOjnmeIlrgGuc9xLbAWacO3iSFseQTIpQ3IbOHcE61i4rdq29hSXMToavObZIkcwpBhUqyS5qRopiUaqpGvaWuAIO47PNI05rFT0jMUzwODRm53Y0Zqg1eutbWuwUMLmtPtkXd8mokXI9rPqhStu5rxEduZy81n0tT0byGuvbY5pt5LTtHehesqfvKyYsBzOI4jbkESn9F+jadpL3PcQM3FwaO2xV+PI2yqHWCQbS135h+4Sp9ZHWyDb8rlTNO0sZmLaJr5Yx7WC4B3gOw5jmhDtX6k3PQv45Ny8k/TieyqSN9Q67icIte23sHBGXzxwMGX5WDaTxKC6PqZ6V+INI3FrhYHxRxukaOoN5Q6KWwF8i024g5Kcsd/4G1Z0lXySm7zkNjRkB3fuoF1dKjV42u0CRnvMzy4kbR4Kq1sQDzbYtMb9omw9oenu4vPqxgHtcTZo8T5LVtDQAtabXyHwWb0gH2B9h1unaDzGHEPgtH1Dl6Wmad7eqe5Z5gcFGDuVO9JNNhgiafam+DHfMLQmQWWbelaqvJAz3RI/wASGj4KcfJVnoZd1hxW5aBoML42e6Gt8Bb4grH9WqTpKuFu0GVhPY04j5BbzoqC81/cF/1EfL4ronfSVU9LzyKXbkJGR95a+R38qyzQ0AdUMa42GNmLjhaQTbwWnelSUOFFAf7ySapk5MBwD/RG896qGp9AJJDKRbFJhYOAPWd5EBX9w1qaTBouV2w/Z5Tb8cxDG+bkf0XR9HGxnusa3wAH7IHptv8A2sUY/vqqmi/TGemf3dVWmnzVwqkwMspICTEE4VROLi7dcugPFJsul6QZAkDllKYch2KD0yksmyHYigCcM/rgF0FJldn4fAJIK4lFuakOKcabrhakEeSQNBc4gAC5JyGXNU3Smt8kr+ipGk3y6Qgkn8o/cohrJBLUyCGO4Y22M7ATwPGyL6C0FHTtyF3Ha45lJc1Ff0J6LRK/p655c4m+DaeQ7FfIGU9Ky0MbWWG2wuhmlNYGQDrHrHYBa/8AQIJB0lY7Y5zL5k9WMcrOzkPM3HABVL7BI0trdLIcMPW4yOJEY7CM3nk3xChUWos9XZ9S8uG0BwLYhv6sPtdrrq4aN0RBEcWHG/3nG9uQG5GBpDknJ7lvXhnkerJjl6MubcOsC4ANta4ytYZW8UebouojikN4pC1uJlrO9XMtIaBkRs5pWtkrQ9j9zhhPaNl/E+CLaFpIMDZIiRjbmMRI2jKx4EKJO7Ho8mc+Vjlqd/jfc/2opqW1ILZaNs1gCcHrAHgDmqppj0dUczQ+mm6Bzi5ojm9XG31m4vZOYVo05QOiqnRxkgl9mWOHJ9nNFx2pumoHSw1LHuvIPvMDgQ8SMuL8wW5E7diwmectjr5PheHLGZzqXX8svrNXK+gObXhu5zevGRxDhsSG6Xjl/wDJgY87MYFnfxNsfFajoFxLLRSgksdip5cwSMw6Pje2Y3YihMujaCpNyz7PKdpYLscdv0LBazlmu+nDyfCZ42+n6tf94VOuEDoWRwxtjbcuyB6ziLXJJJPerh6PqMspsxYlxQ6o1HkOEsc17Dsew5EK46KoOiia3gFdu446mv8AVPYsU9IdVjrXfhY1veet/MtqkHVKwbXV966flJh8LD9kY+Uinoyow+uBOyON7z4YR5uWx6Ib91JJvcTb/aP3WXeieG76h3CNjR+pxP8AKtLqK0RUuH3Wue487XA8VtjdJUPXqB9VVz/ZxjFPTtibbbhbZj8I4kmUp30c6EJjicch13kb7udbuyCL+jeImN87hnO8kfkaSG+eIq3x6LEbi5g9cWsNgJRM+wHaWd/3NDH7rKipcObrRM/3FWKkmVV0nNfSk5GyGKGnb3Avf5keCLU1Ut8SqyxzJRnQiOqySjVqtkIPqE06qUB1WostUkBV1UmnViCyV6jv0jzQB81qkMr8h2Kpu0jzTjdJZbUAfe/P64BJxJtzvruC5dcSj7Xp1rrqFjT0MvFIHxGEH0/pvoRhjGKR2QHDmR+yMSE2y2qDRaNa1xe7rPPtHd2JKgHorVZ0jukqusScWE7f1fJWyMBosBYDYAukLlkFbtU9K6zVEdRIxjhha6wBaDuGXHipehNbZZZRG9rMw43Fweq0nYTyQR5c6uJjtj6Y4cV7XBIztsCt9G6QgmZjGuBywnECLbbnMLDH1W3t7PPOPDDGeibs8grNficnwtPYf2IRej1whdG55a6MMLQcgRd17EW3ZHxVV1UYDO4EAgxuyIBG0cVFg/8AGm5yQjzeUplnO2ufw/BlfRJrx9/dcaipo6lwcXtL8rHEWOy2ZFJ0torpJGyxv6OVvtWuHDcHce1UeCaEMtKx9yThew8thadufDNOnSb2UkTmPc0iWRuR2ggEAjZZP5k7uUV/5csLPRlerqb8diMMclG4mSESR48bXxm5jOeY3gbiCo0UrftD2tjEschEzBse0WxYozuIvsHupg68PgBNSxxaC1pc1tntxHIubvBtuzRl9HFO2OaFxY4tDo3tyBDsxdvf/wDVXy947x8JvN6c7jyebPMv7UPqOkpZJeid1cTXhpGWF97OsefVPcp1Fp4G/StwENxC2dwACcuwg9/JRNKzSFgdM3NuKJ+HY+N7bh47HBBpKjFGzPrYe8gXIPZYvb+lTd41nePHlxm53fvF4jla69iDbLI3sVg+ukRFdUA/4zj3HP4LVdXqvrgbpWf+yLI+LLeCrfpD1ZxS9OweuAH23PaLXPIhbceW+3m83F8rL0k+h9vVqSf8ux4kYr/EKwa2Tu+zmNvrzOEbeeI2y8bqv6hOMLHg5AuN+w2PxCsVJTmoq2ykERwttHfLE93rPLd1hkFq51h0LQtiiZG3YxrWjuFvrtR2lkGw7CoELLBSGFZ7IO0poERufKweu7E/fna1/BQWT2VshluLHYq7rBocx9dnqnaPd/oujDMiG1679tQESG6kRS3WoFjVpiSpTTV3AgItRKTsQ987kYfEo01LdADekKfaTZefDZPtjyCcTtbnOz+uAScSbcc/rgFzEuNZd14JOJcLkgmMqMs0rpQh4eu9IpAkyoXvtCHdKvdKhQVQ6AkZUtkLmloeXGxN877iOJCs07wGHjY2HOyGGoTEtUianhpycuXJZcvsq8Bqad+NsbgbWzbiFt4Nu5Nmqw0xxZYpxtyPVjPHtVhkrLKPNO1ws4Bw4EA/FR6PZ3z422/ViHV0QdQscPWZiffeQ45jyB7kO0pVtdTQYAG4nk2Ayx2wkjtKNvlGHCBZtiLDZY7vNA9IaLxRsbG63R3w33k7yRsKdwuumvD8Rjcvq99/p/J7TvST0NQyZoD2tJbbYcFngjwVfoNJufoZsYJxdOyBpBIP9q14sRyIR3Rskpjeyfm0XtmC0gm42hU/UYufKyI+pDKalx/E1gjYPHPuXRh/T24+f+71r9F3oNY5A8skGKO8ga8jP7sEkfiyG9JrKAS4ZIC3C2+Q9UgnFa+45nLmm9FPJhkuBgPSOB3h2YII77gprRzgxl2OuS1pe07jjAIPKxXNfy7M5q3LD6bP2SaWXoC4vaThLZWWNi0iwfY7xYm45ItXSB+W0EdxB3rr6cZg2INwQd4KTG0CwA2C2XBGM083l5PX58hkOjgx/VFgd3NWjRtNYfFRKenu7YjdLCrYHg1KAS+jXLIJ1pUuN4IwuzBUMJbXKoFa1h0GYTjZ6h2/hPyQVsi0fJ7S1wuCLWVH0/oYwPuM43eqeH4SunHLaabgqeKlsegzHKZBPxVFsRKQWrzX3Sg5BmXw3Sm0mSeT7QLBVAlvOf1wC5iSHnP64BIuuJR3Gkl6buvEqQVjXOkSC5NmRB6PGRJ6VRzIk9IgH3yKLLIul6bkKRwOqanNNfaFHrn2eo4nTWIGVNOkUXp14zKpVypHSKLSaOiiEnRNwGT1iLnOxtYHYMybc13pl1sire+l7Q6aaSFkkbvUDHFp3Z5Cx/ZSdGwkse0C7rRnnhOZCW8hwIIuN43JLBaVpGTcif0NwgLGzTe8+5fysMsqJaKouriIzKrtJP0kgbuvmdyukEzWsATjhpVLSjELqw02j4zkLoDFNY5IpS6SIVY/lFTKnRoHq+CGSRqbPpK4soT5E7ojJC8F5zlwFEB1rkmtp2yxljth8juKTiSXyWVwKHU07opHMdtabdvA9llxr0b1gp7va7iLHu2eR8kNbTreXcRomKYhS45LpnoUqNtkziW1S2x5BRYjcKcwZDsVQPE5/XALxSL/AF3BexrhqnSkOcvOcmJJEjKfImnSJL3plz0GW6RI6RNuemy5ASWyLzio4clh6AD6caW2PddCmzKwaYhxRO7LoNBSh+6wsk08xHdUJp1Ul1VAWmwzvsCFmUXtjZfhizy25JdloQFYlsqXFCulsQA5riTlhN0Rg0fK7bkn2flI6a209wUmkjdIc+q3zKXSaKa3M5nn+yL01PdIJtBRgDJFIpxhTVEywUeqdgeRuOaaKmGrATo0o0IJLUITpHTDWAlxAHNEJbn6cHYnodLA71k82uTb9W55pym1uJOwhMaaydJgBRn6XVKp9PYhtTp0nzVQtLk3S4TculAVT/8AqvNNSaXHFUS3l/StPIt+B/okto1J1c0e4U4LxZzzjsdoaQA0HnbPvRQUa6cZ0QKKFKFEjraRe+yK9ECNpLKayHIdimmmT7KfIdiegrO3ju3n5rl7Ibq5XdLRwvvcmNrXfmaMDv8AaFKkkXnr1o4+VMOkTbnpN0Apzk0XLpSCEjcJXl6y6gOXXmuXiuWQZcgu0hCaRlrjgSizVCljtJ+b4qaqPSU4dY8D5Ki69auCJ/Txj7t564915F79jvjdaBHkUqtoWvjcx7Q5jhYg72nYb8Qcx2KsMtUr2xmgrC02vlxG1p3ELTtXa4Tx2P8AaMsHjZ2PHI2Wd6w6FfSylhuWnrMf77ON+PFPaH08+CZjhfELbTk5h9l3IjfyC3yxmU3EY3TWY6REqWlsmtEVcdRE2SPYdo3tcNrXcx8jvReGJc+qvZMcKjaTpLtvwRZjF2SEEISzrSU74wbgkcVn9VJNWT4RkLmwJs1oG1ziti0to/I8FmevFKIQ0xjAZceO2WIAtsPEq8PIqLBoWHD1KiN5Hs7DfvUWSJzDmgXR5gDaj2quj31NTFAH9WQm5OdmNBLiOBsDZa3jEqZSVpCl/wDUStX0ZqDQsA+5DyN7yXE8yNis1BoWCP8As4o29jG/GyU4qLWH0eiquY/dQSvvvDHW8TYK86qejp7HCWstcZthBxAHcZCMjb3QtNZHkkvjWuPHInYf0K70Klli5ZapMtgXugUlgSrINDMCeZT5DsTjmp9jMh2J7DDPRrVYqaSM7Y5MQ/LIP+TSrRJEs81ErOhqww+rM0x/qvdh8Rb9S0twXntc52gmNILVKe1NFqEGMK4Wp3CuWQDQavEJyy5ZJRshcslkLlkAkBIqWZX4JwNSrKaIjO2XCm0j8QsorG5W4JEEpa5SaPrHoFs8ZjcbH1on2vgf8jsWQ11G+KRzHjC5ps4br7iOS3/oxKzmqXrrq0ahmJgHTxA8jLGM8PNw3eC348tdVFVbUnW99LLd3WjdYPYN42Ym/iHwyW3UFZHLG2SJwexwu1w2HlyPEHML5pItlbPjw+SO6va3VFJfA9zQ7aMi0m+0sO/mFplhvwW30M1ycBWKn0rVVhZ7Nmf3Yuc+Y+CZd6Uq47JmDmGNH8qn5dVts9XTBwWOa9QmStLG5tjAYLZjGGulf4C3godR6Q69461SQDswgNxDkQ1AW1UhLnh254LszixjC7M5m4JF1eOOu01DgYfW3k4W8yVd/RhBfSAO6OKQjvAY343VTwYXAD2R/qOQPjmrv6KmffyH/Lt/qt8cXgtA2Okci0BQOicjNOU4BCNIkC6wrj1UBlySlOKTdMHGJSQ1yViQHVJY3IdijYlIY7Idimh8s1TS0hzci0gg7LEG4PitW0bXCaFkg9tod2HY4dxBHcs3qosj9btisWoGkeq+BxzaekZzBsHDxse9cTp5MelremyE84JshOOY3ZIITpCRZAIsuWTllwhJRohcsllJKQIXgvFJulTJlFiCOwpmqZvCk2uLJDW3ChRejq6xCIV9KHtxs2jhxVckJY7kjGjNI2yOxOUqz7XLVXETNACXnOaIDM/5jON94VGcyxtsPPb4L6ArtCNl6zNu3mq/pHQBP9oxsn52Bx8V0Y51OmQ9neutWiy6tQb6dndib8CoU2rdN/hFvY9/73Wnrg9KkF/yHIck7C85AbAQ49ytD9Xabd0g/Xf4tTL9BU7Ttkz/ABC2eWZw7EvXD9FBGSjrOO3aO7ILRPRvROjdUBwsW9DGe3CZHeb1XafVpmJuEPfnezSH3AN87DIc1ouiqYh88hFumndIBvDcLWNv/D5q5dps0s1FIjdNIq9SFGqWQKiF43rj3JqOVcklVQPOKTdNukSDImSS0pd1EbIlY0Gk4lJY7IdiG41JY/IdikPnqYXUanqnU8zJW+ydnvD2m94NkQLFDqoFwR33tpVNVNkY17DdrgCDyPHmlFU/UCudjfAc2gGRp3tNwCByN7q6GDmrcWU1TCSU+YeaQYeaaTK4nDFzSei5pA2Ugp0xc0kxc0lQyU04p8xc0gw80jJY7NdlZY3Gw/FdESkRw3BBUURAqIQ4IaJnRmx7ijDYuabnog4Zoh0uh0vbejcOlmuydYjnmqbNTYDkcuCfgmPFXKS4O0ZDJ6uR8kNq9VnbrHuUWlq3DerDQ1biFpKNqdVaBI2sQTSmrYmdE25YzH95uJbbYD5d6177MHDNMVehGhuRyO4gEKpT3VU0To2OCPBE3AzbYXN+++aIYU/QaNAc5oOWZA4GxNx4bE4abmtozdpii1O5QKan5+SLU1Lz8lQSYyuvUiKk5+SW6k5+SYDyuAKYaXn5Ln2Xn5JkjNCUGqSKXn5JYpefkgIuFS2MyHYuil5+Skspshnu4Kab/9k="/>
          <p:cNvSpPr>
            <a:spLocks noChangeAspect="1" noChangeArrowheads="1"/>
          </p:cNvSpPr>
          <p:nvPr/>
        </p:nvSpPr>
        <p:spPr bwMode="auto">
          <a:xfrm>
            <a:off x="304800" y="-795338"/>
            <a:ext cx="2533650" cy="180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AutoShape 40" descr="data:image/jpeg;base64,/9j/4AAQSkZJRgABAQAAAQABAAD/2wCEAAkGBhISEBUUEhQWFBQUFBQUFBQUFRUUFBQUFBQVFBUUFBQXHCYeFxkkGRQVHy8gJCcpLCwsFR4xNTAqNSYrLCkBCQoKDgwOFA8PFykdHRwpLCkpKSkpKSksKSkpKSkuKSkpKSkpKSkxKSwpKSkpKSk1KSopLy8pKSwpKSopMCo1LP/AABEIAL0BCgMBIgACEQEDEQH/xAAcAAABBQEBAQAAAAAAAAAAAAAFAgMEBgcBAAj/xABEEAABAwICBgYHBgMHBQEAAAABAAIDBBESIQUGMUFRYRMicYGRoQcyQlKx0fAUI2JygsGSwuEzQ1NjorLSFSQ0o/EW/8QAGQEAAwEBAQAAAAAAAAAAAAAAAAECAwQF/8QAKhEBAQACAgECBQMFAQAAAAAAAAECEQMhMRJRBBMiQWGBkfEyM3Gh8BT/2gAMAwEAAhEDEQA/AMpdVk/3rT2h/wC7Uj7Q732+Nv2U1+qknsvafFqYfq3Uj2L/AJSD+6y691Genf7wP62/NexP7exzT8CmpaCVvrMcO1pTGHiPrvRoJD2P22KcZM/eHeBUItHBNkkHf5qtbIVZVu4lOCtPEoUyU8T4kJ0VB4nxKWhuCTdIO974J0aVk94HtAKEfaHe8fiuioPEfwt+SOzHYtYXt2xxO/RhPi0hKk1vedkTW9jpP+Sr7pjy8AkNm4qt2EsseuUw2XH5Xv8AmpEWv849uTuk+bSqkXrhlRvfk9LtH6Spx/eSd+B38oUlnpQl/wAQ98bT8Cs+Lly6NT2JpsXpRfvezvjI+AKXP6QhKxwc6KzgQfWBz4LMLojo+lgfHKZZTG9jSYwACHuzyJ8Blx5Isxn2C1U1awmwli73hvm5MaD0hHSV4qcbHFrXkBjx6xaRcOPVPYqy2gjNM6XpQJA8N6EjMg7wb347tygWRjMZ4PtodR6Q6qWwZgYwBwAiDXykE4usXjLbtAsFX2axV0pyqZdp9u1gN9gLbyquXozoxjzGGtucbgABtcTkB5haxC76taSmlf0bpulcRYdJm1ri6wdjaLkBN6xaOJbctsc7jI2LXFpF99nNcL8lO0BqvLTvaWsM02DpMDXhrbDPAHEG57bXR+tbFVU0c8Ny2R85IcLOY4vD3McOIe5/ii9hWdXdFXYMldNDUZYhmgKbAbK30sAuqkIb0bMbW/YfJTcZ+gENpMiiCsPF5+rLhefoBeK4kb2M/QHyXMZ+gPkvFcQRWM/VvkpTHGw7OSiAKWzYOxKhmlRqtGfZH0AhlRqrb1SQhVH6SaioroxC1v2d0jI8DmjpDewc4uBNiDmBsWihmILks91qHJoqVm66jvo2n142ntaD+yvz6QKNPo8Hcp0ai/8A52kf60LO4FvwTU2oNK5pwMwutkcTiAd1xfYro7RQ4LjaCyXcDE63RnQyGORmEg7ibEcQTuRCh0FTSjqve129pt9FadpzVaOqZZ4s4eq8bQf3CzHTWrk9I/rAlvsvbs/p3p7t8GkHU2PdI7wHzSTqW3dKf4U3RawEZSZ/iG3vRWKqDxdpBHJRblBoIk1LO6Ud4KiyanSDY9h8fkrC6VyadKUfMp6V1+q0w3tPemzq3ONw8QrDPVhouT8/BCZq6WZ2GPIbzw7TuVTPKjQPLQuabOsDwv8AJKi0ZK/1GF35QSj9JouOIY5LOttLjZg8dqcm1yY3Joc4Dc2zG+O1VM7fBWK87RE42xP/AISkfYJv8N/8JPkrJTa7tJAdCQCQLh9zn2hWSiIc8uHDCL8B/VO52eS0zR1JINsbx2tPyTL7jaCO0H91sGEqsa/xfcMP+ZbxafknjybpaUBaBqRo/FI125gaB+d/yaPNUJozWuaj0gZFETtccR8mjyC2t6JdNEuwunl2YWBjTz3LHdM6TdhMUTrt6aocLFwNnyABwsRtDVqOtVZ9moJCDm6/ja1/F/ksKMpLhbh/uN0wvuo7qkB+B5LsDjZ5LrYOsRbmAR3rZYG2DebWu/iAPzVJpdDYaSeWLqSAOs7LMsZ1hyGR2K2aIrDLBE87XRRk9uEKoVGWBTWHJRIMwpcasnUlKSSg3CFxKXEg6pTBkOxRQFLYMh2BFD509GOjnmeIlrgGuc9xLbAWacO3iSFseQTIpQ3IbOHcE61i4rdq29hSXMToavObZIkcwpBhUqyS5qRopiUaqpGvaWuAIO47PNI05rFT0jMUzwODRm53Y0Zqg1eutbWuwUMLmtPtkXd8mokXI9rPqhStu5rxEduZy81n0tT0byGuvbY5pt5LTtHehesqfvKyYsBzOI4jbkESn9F+jadpL3PcQM3FwaO2xV+PI2yqHWCQbS135h+4Sp9ZHWyDb8rlTNO0sZmLaJr5Yx7WC4B3gOw5jmhDtX6k3PQv45Ny8k/TieyqSN9Q67icIte23sHBGXzxwMGX5WDaTxKC6PqZ6V+INI3FrhYHxRxukaOoN5Q6KWwF8i024g5Kcsd/4G1Z0lXySm7zkNjRkB3fuoF1dKjV42u0CRnvMzy4kbR4Kq1sQDzbYtMb9omw9oenu4vPqxgHtcTZo8T5LVtDQAtabXyHwWb0gH2B9h1unaDzGHEPgtH1Dl6Wmad7eqe5Z5gcFGDuVO9JNNhgiafam+DHfMLQmQWWbelaqvJAz3RI/wASGj4KcfJVnoZd1hxW5aBoML42e6Gt8Bb4grH9WqTpKuFu0GVhPY04j5BbzoqC81/cF/1EfL4ronfSVU9LzyKXbkJGR95a+R38qyzQ0AdUMa42GNmLjhaQTbwWnelSUOFFAf7ySapk5MBwD/RG896qGp9AJJDKRbFJhYOAPWd5EBX9w1qaTBouV2w/Z5Tb8cxDG+bkf0XR9HGxnusa3wAH7IHptv8A2sUY/vqqmi/TGemf3dVWmnzVwqkwMspICTEE4VROLi7dcugPFJsul6QZAkDllKYch2KD0yksmyHYigCcM/rgF0FJldn4fAJIK4lFuakOKcabrhakEeSQNBc4gAC5JyGXNU3Smt8kr+ipGk3y6Qgkn8o/cohrJBLUyCGO4Y22M7ATwPGyL6C0FHTtyF3Ha45lJc1Ff0J6LRK/p655c4m+DaeQ7FfIGU9Ky0MbWWG2wuhmlNYGQDrHrHYBa/8AQIJB0lY7Y5zL5k9WMcrOzkPM3HABVL7BI0trdLIcMPW4yOJEY7CM3nk3xChUWos9XZ9S8uG0BwLYhv6sPtdrrq4aN0RBEcWHG/3nG9uQG5GBpDknJ7lvXhnkerJjl6MubcOsC4ANta4ytYZW8UebouojikN4pC1uJlrO9XMtIaBkRs5pWtkrQ9j9zhhPaNl/E+CLaFpIMDZIiRjbmMRI2jKx4EKJO7Ho8mc+Vjlqd/jfc/2opqW1ILZaNs1gCcHrAHgDmqppj0dUczQ+mm6Bzi5ojm9XG31m4vZOYVo05QOiqnRxkgl9mWOHJ9nNFx2pumoHSw1LHuvIPvMDgQ8SMuL8wW5E7diwmectjr5PheHLGZzqXX8svrNXK+gObXhu5zevGRxDhsSG6Xjl/wDJgY87MYFnfxNsfFajoFxLLRSgksdip5cwSMw6Pje2Y3YihMujaCpNyz7PKdpYLscdv0LBazlmu+nDyfCZ42+n6tf94VOuEDoWRwxtjbcuyB6ziLXJJJPerh6PqMspsxYlxQ6o1HkOEsc17Dsew5EK46KoOiia3gFdu446mv8AVPYsU9IdVjrXfhY1veet/MtqkHVKwbXV966flJh8LD9kY+Uinoyow+uBOyON7z4YR5uWx6Ib91JJvcTb/aP3WXeieG76h3CNjR+pxP8AKtLqK0RUuH3Wue487XA8VtjdJUPXqB9VVz/ZxjFPTtibbbhbZj8I4kmUp30c6EJjicch13kb7udbuyCL+jeImN87hnO8kfkaSG+eIq3x6LEbi5g9cWsNgJRM+wHaWd/3NDH7rKipcObrRM/3FWKkmVV0nNfSk5GyGKGnb3Avf5keCLU1Ut8SqyxzJRnQiOqySjVqtkIPqE06qUB1WostUkBV1UmnViCyV6jv0jzQB81qkMr8h2Kpu0jzTjdJZbUAfe/P64BJxJtzvruC5dcSj7Xp1rrqFjT0MvFIHxGEH0/pvoRhjGKR2QHDmR+yMSE2y2qDRaNa1xe7rPPtHd2JKgHorVZ0jukqusScWE7f1fJWyMBosBYDYAukLlkFbtU9K6zVEdRIxjhha6wBaDuGXHipehNbZZZRG9rMw43Fweq0nYTyQR5c6uJjtj6Y4cV7XBIztsCt9G6QgmZjGuBywnECLbbnMLDH1W3t7PPOPDDGeibs8grNficnwtPYf2IRej1whdG55a6MMLQcgRd17EW3ZHxVV1UYDO4EAgxuyIBG0cVFg/8AGm5yQjzeUplnO2ufw/BlfRJrx9/dcaipo6lwcXtL8rHEWOy2ZFJ0torpJGyxv6OVvtWuHDcHce1UeCaEMtKx9yThew8thadufDNOnSb2UkTmPc0iWRuR2ggEAjZZP5k7uUV/5csLPRlerqb8diMMclG4mSESR48bXxm5jOeY3gbiCo0UrftD2tjEschEzBse0WxYozuIvsHupg68PgBNSxxaC1pc1tntxHIubvBtuzRl9HFO2OaFxY4tDo3tyBDsxdvf/wDVXy947x8JvN6c7jyebPMv7UPqOkpZJeid1cTXhpGWF97OsefVPcp1Fp4G/StwENxC2dwACcuwg9/JRNKzSFgdM3NuKJ+HY+N7bh47HBBpKjFGzPrYe8gXIPZYvb+lTd41nePHlxm53fvF4jla69iDbLI3sVg+ukRFdUA/4zj3HP4LVdXqvrgbpWf+yLI+LLeCrfpD1ZxS9OweuAH23PaLXPIhbceW+3m83F8rL0k+h9vVqSf8ux4kYr/EKwa2Tu+zmNvrzOEbeeI2y8bqv6hOMLHg5AuN+w2PxCsVJTmoq2ykERwttHfLE93rPLd1hkFq51h0LQtiiZG3YxrWjuFvrtR2lkGw7CoELLBSGFZ7IO0poERufKweu7E/fna1/BQWT2VshluLHYq7rBocx9dnqnaPd/oujDMiG1679tQESG6kRS3WoFjVpiSpTTV3AgItRKTsQ987kYfEo01LdADekKfaTZefDZPtjyCcTtbnOz+uAScSbcc/rgFzEuNZd14JOJcLkgmMqMs0rpQh4eu9IpAkyoXvtCHdKvdKhQVQ6AkZUtkLmloeXGxN877iOJCs07wGHjY2HOyGGoTEtUianhpycuXJZcvsq8Bqad+NsbgbWzbiFt4Nu5Nmqw0xxZYpxtyPVjPHtVhkrLKPNO1ws4Bw4EA/FR6PZ3z422/ViHV0QdQscPWZiffeQ45jyB7kO0pVtdTQYAG4nk2Ayx2wkjtKNvlGHCBZtiLDZY7vNA9IaLxRsbG63R3w33k7yRsKdwuumvD8Rjcvq99/p/J7TvST0NQyZoD2tJbbYcFngjwVfoNJufoZsYJxdOyBpBIP9q14sRyIR3Rskpjeyfm0XtmC0gm42hU/UYufKyI+pDKalx/E1gjYPHPuXRh/T24+f+71r9F3oNY5A8skGKO8ga8jP7sEkfiyG9JrKAS4ZIC3C2+Q9UgnFa+45nLmm9FPJhkuBgPSOB3h2YII77gprRzgxl2OuS1pe07jjAIPKxXNfy7M5q3LD6bP2SaWXoC4vaThLZWWNi0iwfY7xYm45ItXSB+W0EdxB3rr6cZg2INwQd4KTG0CwA2C2XBGM083l5PX58hkOjgx/VFgd3NWjRtNYfFRKenu7YjdLCrYHg1KAS+jXLIJ1pUuN4IwuzBUMJbXKoFa1h0GYTjZ6h2/hPyQVsi0fJ7S1wuCLWVH0/oYwPuM43eqeH4SunHLaabgqeKlsegzHKZBPxVFsRKQWrzX3Sg5BmXw3Sm0mSeT7QLBVAlvOf1wC5iSHnP64BIuuJR3Gkl6buvEqQVjXOkSC5NmRB6PGRJ6VRzIk9IgH3yKLLIul6bkKRwOqanNNfaFHrn2eo4nTWIGVNOkUXp14zKpVypHSKLSaOiiEnRNwGT1iLnOxtYHYMybc13pl1sire+l7Q6aaSFkkbvUDHFp3Z5Cx/ZSdGwkse0C7rRnnhOZCW8hwIIuN43JLBaVpGTcif0NwgLGzTe8+5fysMsqJaKouriIzKrtJP0kgbuvmdyukEzWsATjhpVLSjELqw02j4zkLoDFNY5IpS6SIVY/lFTKnRoHq+CGSRqbPpK4soT5E7ojJC8F5zlwFEB1rkmtp2yxljth8juKTiSXyWVwKHU07opHMdtabdvA9llxr0b1gp7va7iLHu2eR8kNbTreXcRomKYhS45LpnoUqNtkziW1S2x5BRYjcKcwZDsVQPE5/XALxSL/AF3BexrhqnSkOcvOcmJJEjKfImnSJL3plz0GW6RI6RNuemy5ASWyLzio4clh6AD6caW2PddCmzKwaYhxRO7LoNBSh+6wsk08xHdUJp1Ul1VAWmwzvsCFmUXtjZfhizy25JdloQFYlsqXFCulsQA5riTlhN0Rg0fK7bkn2flI6a209wUmkjdIc+q3zKXSaKa3M5nn+yL01PdIJtBRgDJFIpxhTVEywUeqdgeRuOaaKmGrATo0o0IJLUITpHTDWAlxAHNEJbn6cHYnodLA71k82uTb9W55pym1uJOwhMaaydJgBRn6XVKp9PYhtTp0nzVQtLk3S4TculAVT/8AqvNNSaXHFUS3l/StPIt+B/okto1J1c0e4U4LxZzzjsdoaQA0HnbPvRQUa6cZ0QKKFKFEjraRe+yK9ECNpLKayHIdimmmT7KfIdiegrO3ju3n5rl7Ibq5XdLRwvvcmNrXfmaMDv8AaFKkkXnr1o4+VMOkTbnpN0Apzk0XLpSCEjcJXl6y6gOXXmuXiuWQZcgu0hCaRlrjgSizVCljtJ+b4qaqPSU4dY8D5Ki69auCJ/Txj7t564915F79jvjdaBHkUqtoWvjcx7Q5jhYg72nYb8Qcx2KsMtUr2xmgrC02vlxG1p3ELTtXa4Tx2P8AaMsHjZ2PHI2Wd6w6FfSylhuWnrMf77ON+PFPaH08+CZjhfELbTk5h9l3IjfyC3yxmU3EY3TWY6REqWlsmtEVcdRE2SPYdo3tcNrXcx8jvReGJc+qvZMcKjaTpLtvwRZjF2SEEISzrSU74wbgkcVn9VJNWT4RkLmwJs1oG1ziti0to/I8FmevFKIQ0xjAZceO2WIAtsPEq8PIqLBoWHD1KiN5Hs7DfvUWSJzDmgXR5gDaj2quj31NTFAH9WQm5OdmNBLiOBsDZa3jEqZSVpCl/wDUStX0ZqDQsA+5DyN7yXE8yNis1BoWCP8As4o29jG/GyU4qLWH0eiquY/dQSvvvDHW8TYK86qejp7HCWstcZthBxAHcZCMjb3QtNZHkkvjWuPHInYf0K70Klli5ZapMtgXugUlgSrINDMCeZT5DsTjmp9jMh2J7DDPRrVYqaSM7Y5MQ/LIP+TSrRJEs81ErOhqww+rM0x/qvdh8Rb9S0twXntc52gmNILVKe1NFqEGMK4Wp3CuWQDQavEJyy5ZJRshcslkLlkAkBIqWZX4JwNSrKaIjO2XCm0j8QsorG5W4JEEpa5SaPrHoFs8ZjcbH1on2vgf8jsWQ11G+KRzHjC5ps4br7iOS3/oxKzmqXrrq0ahmJgHTxA8jLGM8PNw3eC348tdVFVbUnW99LLd3WjdYPYN42Ym/iHwyW3UFZHLG2SJwexwu1w2HlyPEHML5pItlbPjw+SO6va3VFJfA9zQ7aMi0m+0sO/mFplhvwW30M1ycBWKn0rVVhZ7Nmf3Yuc+Y+CZd6Uq47JmDmGNH8qn5dVts9XTBwWOa9QmStLG5tjAYLZjGGulf4C3godR6Q69461SQDswgNxDkQ1AW1UhLnh254LszixjC7M5m4JF1eOOu01DgYfW3k4W8yVd/RhBfSAO6OKQjvAY343VTwYXAD2R/qOQPjmrv6KmffyH/Lt/qt8cXgtA2Okci0BQOicjNOU4BCNIkC6wrj1UBlySlOKTdMHGJSQ1yViQHVJY3IdijYlIY7Idimh8s1TS0hzci0gg7LEG4PitW0bXCaFkg9tod2HY4dxBHcs3qosj9btisWoGkeq+BxzaekZzBsHDxse9cTp5MelremyE84JshOOY3ZIITpCRZAIsuWTllwhJRohcsllJKQIXgvFJulTJlFiCOwpmqZvCk2uLJDW3ChRejq6xCIV9KHtxs2jhxVckJY7kjGjNI2yOxOUqz7XLVXETNACXnOaIDM/5jON94VGcyxtsPPb4L6ArtCNl6zNu3mq/pHQBP9oxsn52Bx8V0Y51OmQ9neutWiy6tQb6dndib8CoU2rdN/hFvY9/73Wnrg9KkF/yHIck7C85AbAQ49ytD9Xabd0g/Xf4tTL9BU7Ttkz/ABC2eWZw7EvXD9FBGSjrOO3aO7ILRPRvROjdUBwsW9DGe3CZHeb1XafVpmJuEPfnezSH3AN87DIc1ouiqYh88hFumndIBvDcLWNv/D5q5dps0s1FIjdNIq9SFGqWQKiF43rj3JqOVcklVQPOKTdNukSDImSS0pd1EbIlY0Gk4lJY7IdiG41JY/IdikPnqYXUanqnU8zJW+ydnvD2m94NkQLFDqoFwR33tpVNVNkY17DdrgCDyPHmlFU/UCudjfAc2gGRp3tNwCByN7q6GDmrcWU1TCSU+YeaQYeaaTK4nDFzSei5pA2Ugp0xc0kxc0lQyU04p8xc0gw80jJY7NdlZY3Gw/FdESkRw3BBUURAqIQ4IaJnRmx7ijDYuabnog4Zoh0uh0vbejcOlmuydYjnmqbNTYDkcuCfgmPFXKS4O0ZDJ6uR8kNq9VnbrHuUWlq3DerDQ1biFpKNqdVaBI2sQTSmrYmdE25YzH95uJbbYD5d6177MHDNMVehGhuRyO4gEKpT3VU0To2OCPBE3AzbYXN+++aIYU/QaNAc5oOWZA4GxNx4bE4abmtozdpii1O5QKan5+SLU1Lz8lQSYyuvUiKk5+SW6k5+SYDyuAKYaXn5Ln2Xn5JkjNCUGqSKXn5JYpefkgIuFS2MyHYuil5+Skspshnu4Kab/9k="/>
          <p:cNvSpPr>
            <a:spLocks noChangeAspect="1" noChangeArrowheads="1"/>
          </p:cNvSpPr>
          <p:nvPr/>
        </p:nvSpPr>
        <p:spPr bwMode="auto">
          <a:xfrm>
            <a:off x="457200" y="-642938"/>
            <a:ext cx="2533650" cy="180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AutoShape 2" descr="data:image/jpeg;base64,/9j/4AAQSkZJRgABAQAAAQABAAD/2wCEAAkGBxISEhUUEBQVFBQUGBQUEBUVFBQUFBUVFBQWFxQUFBUYHCggGBolHBQUITEhJSkrLi4uFx8zODMsNygtLisBCgoKDg0OGhAQGiwcHBwsLCwsLCwsLCwsLCwsLCwsLCwsLCwsLCwsLCwsLCwsLCwsLCwsLCwsLCwsLCwsLCwsLP/AABEIAK4BIgMBIgACEQEDEQH/xAAcAAAABwEBAAAAAAAAAAAAAAABAgMEBQYHAAj/xAA6EAABAgQDBgMIAQQBBQEAAAABAAIDBBEhBTFBBhIiUWFxMoGRBxNCobHB0fAjFGJy4YIWJDNSkhX/xAAZAQADAQEBAAAAAAAAAAAAAAABAgMABAX/xAAiEQEBAAICAgIDAQEAAAAAAAAAAQIRAzEhQRIyBBMiUYH/2gAMAwEAAhEDEQA/AIF704wt/GmLnJfDHca5tKbXiEf4woTEM1NSd4ai8Rh3Wxx8hchJIKUgi6ZSMNScFlwrfFC5JKA2ydwmpOXbZKviNYC55DWi5JNAFSYp7LRIzIbS57g1ouSTQBZjtttwYrTBliWQj43g8UQf+oGjfmmO3W1ZmHmHBcRCbXpvHmdacgqU5508yfoELl6i2OE7oxiHlQLmw0UM1qf3qUD39D8ilOXZMEZN8wQFIy0cHkDyP4/Ci4La6ed/slHv6VHoR5oaHaaiB4FYZob1Hiae1UxGKlrqObQ5PGhTeWmntyqR+2KVjNMQXaeldOlUWLTEw0kGtAcncujh91HTxcNa/dLGTdToiRoBoOiDaRgjvNhcaiyB9KXFPt2SkxCobfJEZCOeaICwiAbGy0PZbadkNhZEq1rae71tTI1yv9Vnwh0polmm1Oiwabzg09DjgGG4OpnQ1opHEYX8Z7LFdicUfLx2uaSWm0RvNvPutvixBEg7zciPsujju4hyTVefcUFIsT/J31TFyk8dbSPEH9zvqox4Ufa06JoVxXIwQIpRiikIsKr5sceD0VDV72OPD6IzsKsmo7o0fJy6nEO6GPkUaEV/FBxNScuLpXExxtRIIulgUoVyFciJgSlsOPGE2cUrIHjC5tK1oOF3YiT8vUBK4IKsT2YhVCrx47c+eSLlYVCn0Nl10OFdOobLq0xR2fysOypXtIn4rWiHDq1pBMQgfD30V+lmWVL9qLt2C1jRQONXu50yb11PkFsujYX+mRuZfp+6ooA79EqCS47uXNLbrgKmgr0uoOs1Pn2oKI0OXrmPknMGDvFSsCWA0Rk22kfBkychRPpfCW6iqkIUFPYbFqeYGULDmjRPoGHDkl4TFJSsNLapMUb/APkAjJNI+DClhlVWprbIDABQbTL8SkyypAGtiAosRdS0eiv20OFkGtKg5qlzMkWk8kUcoZxWCxHok931Sz4dFxaiUEo4tNQSCDUEfULfNmZl0WSa59N+nFQUryNOoosGhNutk9nuKQ3yxhDe3mWobihyofsqcXaXLPDK9qm7s1FH9xUK8qw7bNpNxO6rz0Mu6bHqE0KBCtBAUUlGRSiIFdtjXcPkFSVcdjHWRgVcQOJdHyPdCPEP3RDHHCe6NKgMRHG1Jwxn2S8+ONqRZr2QnbUAcuSTclyzbMilJM8Y7pIlGlTxjuoKVpez/hUuWVCiNnDw+SnoTagq/G5szT3V0rCZdLvhoYbLroR2fy7bLP8A2wtO5BpWxdXlcCnmtGlmqB2x2fE01hJNWEBjdN572jePYVUsvPg+F1ZWJysENHW1fwmUZxfEpoDYc1ZNosLdKxnQzkKFp0IvT0UVgcrvRHOOS574undPOtJCQkqCpzT1sFPmQrJN4RlW0Sa1Lw0mAjtNFqJ1BIT+CVHQk/gFIY6Dk6gAJmwp9BCxSsaUa8UcFQ9ocJMJ1aVafQjVaE0ptiEs2KwtcO3Qp4llGQzMD9+6bPh0VgxiSLHFurTTuNCoqLCqR6FAhuxoV/8AZQ5wiRmgVaRxc2uGXcG6onu6Cq0H2RwyYkY6boHStSn4/sTk+tU72gMpNvVXerj7S4dJs9R91TnI5/alw+sJlCuQhCHFRSjopCLCq1bGuuqsQrNsgeL1RZfh4h+6Lo/hPdCzxDt9l0fwnumpELPDjHZNmjNO5wcY7JsdeyWdtTdosEC5gsFyYDAoYB4h3RSV0LxDuudRpuzOXkrJLjNVrZfIdlaZYZq+HTmyHLFzWXTjcsitaqoHcu1KPaugCyOQkp4zL2ySBDYUYZXhuHehBVP2fhgB1OlVqvtPl97DolBUtdDcOnGKn0qsq2bfXeGufzUeTt2/j3cS5ckHpal01jTLGmhcKpZHVso0LgEaDEDskclPoBHxg0JlGx8tsBXlmjTzhS5tyFyegChozg3Lh5Uo534Hz7oWFuSVZtA/UNaOZ/2n8pjsSvCyK/s0AH/7IVbhT0Nhqd0O5ucXO/IT5mKnNpY7oHUPkChovyq0f9YQoe62Za+G9xAawtq81NARuktIrrVHbthJlzmlz2OaSHB0NwoQaEWrqoCHA/rS3eaC6GHvYHipoGEuaBztbsnkDZyHEFd1grnwhYN3/SW0uIy0bdfBiBzqUc3dcCRobhVk0qb9hkVb4uxcMg7p3XaEAC6p0bDXteWOJJBIuNQjS2XY5hl3CLk5AXJryWl+y7DIkD3nvRul4FGml6ahQGzmCsgD3sStTTxZtr8ICmsVgPaBGgvdUXFyRbSiGOWrs/6ZlNW9qj7VWUmR5/VUZyuW3M2ZhsOMRkSyJ0dpXvQqmOTXKZXcR+Fw/nL0KVwQFCFoLiioxRSiACp/ZJ3H+8lXyp3ZQ/yeaItHgm7eyNM+HzRYGbeyPNDh8016Ih5rxjsmr9eydTI4/JNnDPslnbGzRYLkLcguTgiiULMwioWZhcyjTNmDYdlbJfMqpbKZN7K4whxLow6cuXZ2G2QNalmCyBrU6VLwQjuCCEEdyUxtickI8GJCOURpb2qM1g/9G+Sm4kGL1voQLgj0XoNtlmHtGxSSmC1sOrozHCkZjQWW+AuJG8Ooskym1+HK41S5mLEiEhp3W86KKjMZDPG8E9LKUmIbnsFy5xJG4wFrba0FyKAm5VaxB+6BuNAaa0cc3UN6USSOrLL2mZLFoYNK+tfwn85i7BZm892dGNJ9TkPVVOUZUX1qDpamf7yVl2XZ/E2ouCR6U/2tbo2FuV0GFHMSCXEFp3nNe003mkUoDTmCD5lRcyABbeL96mY3Pd7o8w7er0oVeo+GhwqKgkUeBSjhoT1GncjVV2bwYHwn9+yGwywqAj4YIjqs4RUGmZB6HkrVJy7S1oeAQwUaKDPmTqo2DKOYbje+SlpYWsEbkEwOMPrCeHwqAg1Fbj01U3hMKgoo6UhX7KflW2qEh/jo4LclW8Twv/uocQDhLgXd9VaEnuojfKKxyIyHDc6JXdq02Fb73LzTKXx+EaMvuOtdTeKwmuhOESm6Qa10tY/RZ7BwSI9/8d2Vu6tglyW45KPtPL7kGYGm9CLfN4IPoqK5aHtm0CVIzo6Ewnq2tVnjk2E1EPyfv/yCFcFxXBPEHFFKMUBRAUqY2XdSJ5hQ5Uls+6kUeSwtRlfhSs2OHzSMmcktNeHzVPREPMeM9k2dr2TqYHGeyau17JZ21IMFh2CBcwWC5MCOMGyQ1RsPnQ4UKUjQ9VznaLskeFnYK6N8SpOx/hZ5K8ahXx6cuXZ9CyQht10DJHTkpWGjEIIaM5JexUz2l4tGgQWQ4UF0RkwTDjPbvuMNoofC1psRUEkgLE5ybiiIYjwWGpo34baDmF6fasq212IjOiuECCYkN/EzcoDDca1FyLdOVENbX48oqmCmK9m/RrBDdVj2OO+DEFQKaAbhNepCbTEkA0NNSBfdOVeim4GCzMmzcmIe57xrS0bzXGrCRU7pIyJTSJvKVuq6uObm0EyVo4Wtb6qwyUKjRzLnuP8AycTT5pCDBvUp60XS27Vwx15WSVbwjXqkZqWBuB3SmHklll3ujq7yqjIbW6r0wlZRlUhGBLyMwn0pTIIGkOYDKKWhGyaQ2p1DqRZNITLydA1XUSBiBg4tKCvc0+6WCxTfFIW/Dc01obGmdM7eih5Nwh7rWCjb1Bzqn+MxX0aIdKk3ryAKeYDs7FjtZFiua2G4BwDeJ7gdOTfmtMd005ccJ/VU3bmV3ZMH4d+orqa3P71WbOW2e16WDZUBooG7oA5AELEnKmWMmpHJ+z9luQhXBcUASiEoChKKiACneEupECaJzhf/AJAsLVcMdWn7onUz4R3TTCNPL6J3NCw7p/RUVMjjPZM3ZO7J5G8TuyZxMndkJ2FJMFh2C5Kw22HYLk4KJLxaKxSEbfb1VP3lJ4dPFpC5opWw7KNo1iu7tFQdjJxsRraFaA4WC6J05MuzyWyStElKJxRHZaOxC5A1CUjOCEIGoUDRVtvpXehMfS7Hbp7PH5AWex4S2LEZURYT4Z+JpA6HQ+tFlMxCLSWkULSQ4dRYpMp7d342W58f8RMQUKP/AFQFAG1rryKGLDOaj5uKABqdErpuk1LTlWlpduHQ6+QTKXlmwi53v4j3E1q91QK6UFgoozT9K015peUgveOQHP7pr0n8tXwmIW6BbzTiXc3molko8agjum++WupUE8gUumvIuUC37zUjApRV/C5vesSenRTkJ+h8k0C5bhV7aozWosJ90o40CJUdHaSXVpWhp52V6wyV91CYwfC0BUiHcuK0GGagHmAfknxrm5/Sge15lZR3l9QsGcvQntVh1k4nb8Lz0Vs/ReL2IUAQlAEiwSgKEoCiwpS0i6kQJFDCNHBZmtYGagHoPon01kFH7NGrG9lITeif0T2in+JyZR8nJ488TkxmDZyHtisPIdguRIZsOwXI/JmapRjrpNGZmoHaR7Mnu3jyqPotlJ4Qso9nEuAyvMrVgOELoxnhy5/Y8k8k5KQlMk4WpBmriuCFKLghQIUBgFR9t8O3XiK0cMSz+jwLHzH0V4TLGJIRoL4Z1HCeThdp9VrNn48/hltj2Iu3WqLhM+KIQAFMT8ImrSOJpNR1GYUW3DhEqYlaaNrQU6hTehld0wdimkJtRpX8o8OHHi58I0AFvmpf+khsHC0Jo6afUNyCfZrnJ6OZXZtjh/I53ap/KdDAYLbMaAeevqlJaNZPWvqOqS0u99mMtA9265t2U6wGgI/RRQsWLxUN+VKp/KTGpsM89eXULRNKQDbuiTke3NEhRvJIRX1dQV5m/wAk0CnksOHurxh76wmH+1v0VNgtsrVgL6wG9Kj0J/0tjfKXPP5iE9pDKycT/Erze5emdu2VlIn+J+i8zPT59RLi9kygCErki7lxXLiiApQBCUAzWFq2yZ/jHY/ZSc2bhRmy1oQ7H7J9OPv5Kl6J7RhN3d1HTT7OT0Ose/3UVNPs7upb8mO4brDsFyQZEsOwXLfIdKACl5VtXBN6J9hYq9vdLO2rVtiOFtOVFp0PwBZZstFv6LTpN1WBXx6cmXaSlBZOCkJVOKIUrghXLkBchQIUBgCgOSFA5EKzjbSR3YvvWizrP/y5+Y+irBfSy0vF4AeS1wqDms72iw98u5u8KtPgdoQMx36LcuHt1fjc0s+N7hAusmT3cXREM1cg5VRRFAz/AEqcdNsSUGKE7bHHXyp5qBhzor0CWGIDOovYWut8S5ZJaOWnKtBXW9EX3wtT/jUVpfRRUabzpc2rf91QS0eo+RqintYBN1sM8s8iNU5kYVKC5AzJ5/pUPLE/7U3KilELRiVY5VzbDbKbw9rBLe7DHl285zd4h1BSl6ZKea9U32hhsWCWfFUFvcJd6G4/KaV6N7R8Qi8MWMHNdYt3IYF+VG1UFi0kYT6HJw3mnodO4SWzkkYka4sw376BXXG8OEaHTJwuw9eXZWxxuURtmNZ+UCUjQi0lrhQixCIkOFAhqgKLClA3NGQNzHcLM1LZp38Q7fdOpt9z2THZ4/xDt9ylJt/iWt8Bo1Y7h81ETrs+6koZ4Qouc17qdE4YLDsuRmZDsFyB1F3CpLBIBL68kJgBTGBwhQ+qMvktnhaNljxUWpYeeALKtnBSKVqmFGrAujH6uTPtMSqcpvLhOEKVy5AhSs5cuXFYY5AUK5EEDiI4k4ZIQ48F0OM0PYcwfqDoeqJijbhO8KPCVXL6JY+MmR7abJRJF4fDJiwIld2o42Uza6medQRyVSiTtr/ih6+i3Pb6agtl2siPa2I5wMBpPE8jxbo5bpN1ms3h8N93NFeeR/bn1XNvT08P6xU9s7Q/tvyie+c49OZ07UVgOCNrao80kMKa02TTy1liNlQ6ttc3ZfuimpGXNNfNKS8oBopGCwBbRTiWl8lIB1Ew97RIzM5QG+iWniQm8QDW1VDxifMRxOmiAktaW7znVJJJ6pkxpc4DQKdlyulJrGbS+Ay26CaXOZUqT6IsnC3Wo716GGOsdOLK7u1f2jwn3g94zxjxDLeHPuFWnYdFHw/Nv5V6jxLgevLJV3EIhGlhYUUeSTez4oYyMUfAfK/0SD4bhmCO4IUhBmnjWicQ48R1g401PJT2dCFAzMd1Z2ubTiG93v8AVIGUhOIIaG/41H3p8k2g2tOAH+IdgjTbrOUfJ4j7ttN0EU50KGNP1BG6b5GoISZY0dlWeEKNmcvNPmTLaAVpTOoITGYFulUuqJ2zILkZgsFyQysRIwCPKTpabKPJRoZT4wuWVaRstEDyD0WoYL4KLENlp0seFs+z01VuS6Z5xcefjJZIISySgmyVU6AEKBCgzly5csMcgQrlgRWKhVLavbuHh8MsYBEmHDgZWzLeKJ+NU69qG0ZkoALG1iRCWwyfC00qXHmvPs3MOe4viOLnONXOJqSeZVMstY6Hi4t35Xo6xLHo8aY/qI8QvibwdU5AA+FoFmjoFpEvFD2tc3JwB8jdZDGNlouykwTLQh0A8gLfRQru47rwmXCiTLRmlXpJ4Rx8Hy8ky9D71IuCISqVIeJMKMnJkuyTiKExiNU8oeU3iGydYNKVO8fJRONRS1lWmhrVJYJtI6oZEbXkRb1CbjxmN8p55WzUXZqSiRKXRBFqmk1EzXTckJDebi3CjMSiDwhOIxq3sVHzdnnrQ+oChlVpCEGXqpBkGg5cl0swNHMpCamSLI44yTdLbvxARX6JJpQFy5a0TiHFTlsWyYMTgICdNenMC56/PzTCG7XkpOSt5p5C05EN3P5N/CBL+8XJvjCfKv/Z"/>
          <p:cNvSpPr>
            <a:spLocks noChangeAspect="1" noChangeArrowheads="1"/>
          </p:cNvSpPr>
          <p:nvPr/>
        </p:nvSpPr>
        <p:spPr bwMode="auto">
          <a:xfrm>
            <a:off x="152400" y="-2317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AutoShape 6" descr="data:image/jpeg;base64,/9j/4AAQSkZJRgABAQAAAQABAAD/2wCEAAkGBxQTEhUUExQUFhUXGR8YGRgYFxwfGhwiHh0dIh0aHBoYHiggHxwlHR4cITEhJSkrLy4uGSAzODMsOCgtLisBCgoKDg0OGxAQGywmICQ0LTQsLC8sLy8sLDQtLCw3LCwsLCwsLCwsLCwsLCwsLC8sLCwsLCwsLCwsLCwsLCwsLP/AABEIAOEA4QMBEQACEQEDEQH/xAAcAAACAgMBAQAAAAAAAAAAAAAABQQGAgMHAQj/xABLEAACAQIEAgYGBQkGBAYDAAABAgMEEQAFEiExQQYTIlFhcQcygZGhsRQjQlLBFWJygpKy0eHwJDNzorPCNkNT0hY0NWPi4yaj8f/EABoBAQADAQEBAAAAAAAAAAAAAAADBAUCAQb/xAA+EQABAwICBQsDAwMDBAMAAAABAAIDBBEhMQUSQVHwEyIyYXGBkaGxwdEUM+EVI1JCYvE0NXJDkrLCJFOC/9oADAMBAAIRAxEAPwDuOCIwRGCIwRGCIwRGCIwRGCJbV53Cn2tR7l3+PD44ozaRgi23PVj+PNTsp5HbFD/LM0n9zAbd7cPwHxxV+vqJfsx954A81LyEbem5H0asf1pFQdw4/Afjj3kq+TpPDeOz3TXp25C6wnykqNU1UQO9jYe9mtgNGynpynz+V59S0ZMHHcvKfIoZBqWcuO9WUj3i+Pf0hhze7y+E+rdsAWNPk0DlhHPqKmzBWUkHcWNuG4Pux5+kRjJzvL4T6x24Lf8AkBx6tQ49/wCDDA6MeOhK4ePsQn1LTm0Lz6HVp6sqsO48fiD88Pp65nRkB7fyPde8pA7NtkflSoj/AL2G471/lcfLHn1lVF92O/WOD7JyMTui7jyUmlz+F+JKH87+I2xYi0nTyZm3b85KN9NI3rTRWBFwbjF8EEXCr2svceojBEYIjBEYIjBEYIjBEYIjBEYIjBEYIjBEYIvCcMkSesz5QdESmR/Dh8OPs9+MubSbQdSEax8vz3eKtMpja78AtAyyebeeTSv3F/hw998RCjqajGd1huHFvVdctHH9sX61Coc7oFmWGPVIxfq+sETtGH+712nqw3KwPHbF6Gigi6Lcd5xPHYoHzvdmUp6d9MaqmzCkooRDGlVYCokVnsxYrpCBlFwdHE/bxbUSslN1tFSzy1dS1UY1eYt1ax2CJcqqpy253O/E4IqJ6KMuGZrLmWYBaiVpSkSSDVFEqhT9XG11U6ja/HsA3uSSRdIyrIKemeV6eFIjLpLhBZSVvY6RsDueHHBFzP0DDVPms3J51t7GlJ/eGCK3dLnvmOUR980z/sQN/HBFXOnOdVL55Q0NNUSQgoWlKEbgks11cFSwSO4JBtq8TgiYdFul1R+V6jK52WcRJrScIFf1UJWRV7H27XULuvDfYie1ud0L130B96krrACN3FrF1GxCjV2rDccb4rzUkMvTb37fFSMlezIre2TyRXNPKfFT/Vj7R7cZ50fNCdanf3Hi3l3qwKhj8JB3rOnz0qdFQhRu+23u/EXx1HpItdqVDdU79nHiF46muLxm6dRuGAIIIPAjhjVa4OFwbhVSCDYrLHq8RgiMERgiMERgiMERgiMERgiMERgiiZhmCQrdjvyA4n+u/Feoqo4G3ee7aVJHE6Q2CULDNVbueri5AcT/AB8zt3DGYI6iuxfzWbt/z2nDcFZ1o4MBi5OaKhSIWRbd55nzONSCnjhFmD5VV8jnm7ijMqdpIZEVtLOjKrfdJBAb2HfE64XFMl9IFdlUCUlTlcjCnGjrAWUWBO99DK36QNjgi99KubxZlldNmVLrVqefS19njLAXvpNr6hGQe5hw4YIr5lOTZeYA+tteYU4j1zVDvLIsqX0jrXNzYk2A7/HBFUvRzWyZI01DmEciRGTrIahUd4muApGpAbXCqfDtXtgi6VlPSOOplKQJK0YTUZzGyxXuAEUuBrJBJutwLcd8EXOegmvJaisgrIZuolfrIaiOJ5EPEWbqwxBIttbYg+GCK00TNX5nDVLFIlNSRyLHJKjI0skukMURwG0KgtqIFySB34IuX1kc1ZmOdVtPI8b0iHq2RiDdCF2txDRxS7d7A4Iuheh2GkGXitRAszhvpUrszOWQnWzM5JAa2uwt6wwRI/QxGa2tr81kHruYo78QDZiP1UES38Tgi99JFW1LmNNHlheOuqnDTWZmjYE6VMkTXXexOoAFVQ9+CK9UtbMI5hmkUEaRaT16PeNwb3YKe3GV2vc89iRiOWJkrdV4uF017mm4Kz+hyQ/WUzdZGd9PG47xbj5jfzxkupZ6Q68Bu3a3j2x7VbErJRaTA700yzNUmG2zc1PH2d4xepa2OoGGB3cZqCWF0fYp+LihRgiMERgiMERgiMERgiMERgiWZvmwi7KjVIeC93ibfLnihWVog5rcXHIfPxtU8MBficlHy7KCW62oOpzwU8B58vZwGIaagLnctUYu3buPALuScAakeAR00yiSqopoIZXikZewysV3G4Ukb6W9U+BONVVVUvQz0taogaiqSRV0nYYN6zIp03P5ynsN+qTu2CLpGCJDnGcVUU4SKieojZAQ6SIoD3YFX6wiy20m4udztgir2X9E6aKhqKarZP7VM080cRNkLMrBI7C4VdKgEgcDw4CvNVwxYPdju2+CkZE9+QSqnq8loGBhp4esTg7HrJARwIJ1svwxw2aeX7MLj1nmjzRwiZ03juxKKv0uL9hGPkn/AHN+GJRS6QfnqN8SfhRGqphlrHyS6X0tS8kb3p/2nHX6bWHOYDsaPdc/XQbIz4rxPSzLzRven/YMP02sGU4/7Qn10P8A9Z8VPpfS4Ptow8SoP7rfhjk0ekG5OY7xH4XQqqY5hw8E4yrp3QOX7MSNIAHIAUvxsG1BdXE8zxOI3SVUf3YTbe06ykaYH9F478FhB0VpBQ1VHl85pxUjg5Lhb2D6QxBOtBpPaPI+aKthkNg7HccD5rp0L242T3olk6ZXlqROwtCjSSuL2J3ZyNrkcQNr2AxaUSofoio3r66qzmdeLGOAH7O1iR+imlLjjqfBFaPTXUFMmqrGxbq198iX+F8ES7ob0khpMto6aFHqaowq/wBHg3ZTJ27yt6sQu/FyOOwOCK4VmVdaqyqpimsGIJHHuJUkahwuCfbjOq6ASHlI8H+vG/xVmKfV5rsQs8qzYseqlGmQbb7X/n8+WOaSuL3clMLPHn+fXMJNBYa7MQm+NNVkYIjBEYIjBEYIjBEYIlmc5n1QCrvI3qju8bfIc8UK2s5AarcXHIe/xvU8EOubnILDJ8q0fWSdqVt997X/AB8fZjmiouT/AHZcXny/P+AupptbmtyVO9NeTvLBSzRzNA0NQqmUMw6tZSE19kjg2jfiAW8joqsq9B6Rq/KphTZvEJltdZoiuvTcjVbYML7bhG2N74Ivc6pDU11Pm2ROk0hYJURhtPI7yK1ioZQVN+5SLnfBFdqOeSjMtRX1fWTOoBhTs08QFyAgbe+5u7G7bbbYqzVTY3agBc45NGJUrIiRrHAbyqb0k9KLNdacbd+4X/ub/KMSR6PqZ8Z3ag/i3Pvd8KB9ZFHhGNY7zl3BUHMM4mm/vJGI+6Nl/ZG3vxqU9DT0/wBtgB35nxKoy1MsvTd3bFBxbUCMERgiMERgiMEUqhzGWE/VSMvgDt7VOx92K89LDUC0rQfXxzUsU8kXQcRxuV36O+k2WKyzC6943HtUm4/VPsxlP0XNDjTPw/i7Edx2cYq+yuY/CZvePhdQ6OdIKadB1RRbkmy20kk3PC3aJJJBsbk4gjqxr8nKCx+47ew7VYMd26zDcbwqP6Tcqrcyr6egWOSKiH1sk22l7Wubi+630qpsSzE2sAcW1EukZNk8FLEIqeJIkHJRa/iTxJ8TvginYIl2b5WJhcbOPVb8D4fLFKso2ztuMHDI8cBTQzGM9S0ZNmRJMUu0i7b/AGv5/PjiGirHOPIzYPHn+fXNdzwgDXZknGNNVkYIjBEYIjBEYIomZVwhQsePADvPdivVVDYIy893WVJFGZHWCX5JQEnr5d3bdb8h3+7h3DFKgpnOP1E3SOXVxs3BTzyADk2ZBR+lOS1EjJU0c5jqYgQEckwSqTcpIl9rn7a2I9gtqqooMGaR5rS1NFKhp6nq2SWnk9dCRYOvJ01WIcbHbvwRafRxSQTZfrkjDyy3WsM1nZ5EuriQtfsi3ZXgFItgTZEpzfpDR5XEaehjVLktZOLEn1ixuQOQY32ACiwGKbDNWO1YMGjN/s3fx1FSPdHTi8mJ2N+VyvNs3lqG1Stfe4UeqPId/id8bVJRQ0rbRjHaTme0rLnqJJjd57tgUHFtQIwRGCIwRGCIwRGCIwRGCIwRScvr5IW1xsVPPuPgRwIxBUU0VQzUlFx6dm5SRTPidrMNl1voP6RFltFPs39eqTxH5p3HK+MKWOahxdd8e/a3t3jr/wALViljqMBg/dsPZx8q+Zpm8cEBnbW6AA/VozsbmwsqAnj7ueLLXBwDmm4K8IINiqZW9Lq6SWCNKYUEdQSsc9YNTFrXCdTGbJI2+kSML6SONgel4qv6PDUV2czTNWVE9NR3CsWCpI5BUWSOyBD232HALfjgi6rneW9YNabSLuCOduXn3Yzq+k5UcozpjLr42KxBNqnVdkVsyXMeuTfZ12Yfj7cSUNWJ2Y9IZ/K5ni5N2GSY4uqFGCIwRGCLwnDJFXYF+lzlz/dR7Ad//wDeJ8LDGJGPrqjXPQbl1/5zPVYK879iOw6RSf0rZNmM8Kvl1TJG0YJaFGKNJe26uCDqFvVOxv38dtUVSOjnQiqr4usTPao2Ol0YS9ZGw4o6tOCrA/yvgicZf6G3jnjqXzSoaWMgiQJZgBxAZ3ewsSN7jc3BuRgTZFJ6f9NlhBgpwoJubAWG5JLsB3kk25k3OKcMLtIO3RDM7X9Q6uOzuaYUw3vPl+VySaVnYsxLMTck8Tj6NjGsaGtFgMgsZzi43ccViiE8AT5C/wAsHPa3FxsjWud0RdZtTuOKN+yccCeI4Bw8QuzDIM2nwK14lUaMETiLovVMgdYwQeHbW/zxlO01Rtdql/kfhXRo+oIvbzCfL6La5o1kRqdwyhhplO4IuLEoB8cXBVxneojSvG5VbNspmpn6ueNo342PAjvBFwR4g4na9rhcFQuaWmxChY6XKyjQsQALk8scve1g1nGwXTWucdVouU1p8k27bW8F/icZMulcbRt7z8LTj0ZheQ+HypDZLHbiw8b/AMsVxpOa+NvBTnR0NsL+KU1tE0Z33B4Ef1sca1NVsnGGB3LLqKZ8Jxy3qMDbcbEYskXwKr5Lp/o76dsGEM5vfgfvf/P97zx89VUrqImWIXjPSb/HrHVv4tr09QKgaj+lsO/qPWrH6Zsz0ZRMUi64S6Uvp1KgJ/vG7rWsDyYridj2vaHNOBXpBBsUqyfMabo5lUK1AJqJbyNEttbOwFwbmwVBpUnw2uTbHS8WOSelioltJJlNUtMd+ujDyAD71urUMveQcEVsnnUGOtpmDxSAEleBB5+34EYxqxhppRUx5HpDjf623q5C4SM5N3crLDKGUMpuCLjGux4e0ObkVUcC02Kzx0vEYIjBEm6R1RCiJPXk29n8zt78Zek5iGiFmbvT85eKtUzATrnIJXnlXPCsVFQLG1VIpcvJfq4kFg0rgbkliFVe89ykYu08AhjDAoJHl7i4qi53B0koL1AqUrI13dFRTtzvHoU6f0DfyGJ1wnuRKuaxR5pQOKStB0Tbao3K21RzILaxpsVbZgCvcLEU70kdLRTxmNCC52t3n/tHP2DvxTLHVk3IN6I6Z/8AUdvG0KR0gp4+UOZ6I91w+aVnYsxJZjck8ScfRsY1jQ1osBkFiucXEuOZUnLKHrDvso4+PgMU62r5Bth0jxdW6Sl5Z1z0RxZWKOMKLKAB3DHzz3uedZxuVutaGizRYLLVvbnjldJbm9EpUuNmHx8D440aGrcx4YcWnyVCspWvaXjMeaS076XVjwDA+43xuytLmOaNoPosVhs4HcQug5LnBqOxE4DW2iC2ew5Rk31MFHDSb8rY+Ml0TLEec2/YcDv7OrLvyP0MdbHIOabeyvfRrJCSKhJqqJSNIhZiVAUuNle6lTcENpBKqnDtF9iE3jbhbDI7FVf0jilnpqow1Ekn2o5AQedm7JHtJU/q4vUrrPtvVWpF2X3LiWNBUE0yIgMe83F/K23tv/lxjaVcea3YtbRjRznbU9xjrVXmCKHPPFINGtCW2ADAm47gO74WxNE58Tg8DJRSNZI0sO1V2WMqSp4g2x9Qx4e0OGRXzb2Fji05hYg46XK696NOlwlU085BPA34EHbVb4MPI8zj5yaH6CXD7Tzh/ad3YeNt9mGX6lmPTHmPlSMz6Nx1PSIPUqHSOjWSJGF1YiQg3vsQpa5He6nFtcro4Ivba/dgirHR7LJEnzCJotNI8iyQG4sS6Drgq3uoEg1cALuxGOJGNkaWuyK9a4tNwpeQSmN3p34g3X8ffx9+MrR73RSOpn7MuPPxVuoaHtEg70+xsKmjBEHBFX8pHXVDzH1V7Kfh8N/1sY1H/wDIqXTnIYDjsx71cm/bjDNpzVP6V9KfyXnaS1Ct9FqaZY+sAuUMbsb2G5A17gb2cEXtY7KprolJmsEsXXRzRvFa+tXBW3ib2FvHBFRuiUsVJS1tTHZIaiqllh5DRYDrAOSkqzL+aU78VaqZ0bLMxc7Bo6ypImgm7shiVyTO80apmaRr77KDyHIefM+JONiipG0sIjGe07ztKy6iczSFx7uoKBi2oFYXBghuoB0AswP2trtY8j3e7xHy0snLSlx25ey+kij5GINGzP3WBkqHB7KQ23AY6ybcjp2VTwPE78scWYOtd849S001ZPJ1ZMaxq++zanI0lttgF5Dfcavbj0taL43svA5xthZbs6mICrtvdj5KNv8AOyYkpGa8oHWOPAFcVT9WMnji9khx9OvnE96D5UamugjBK9rWWHEBBquPG4A9uIp3WjKkhbd4X0iBbGWtNU/0qU2ugktxAJ4cltId/KPh/DEsBtIFFMLxlcBxqLNW+jYhgRxUhh7Nm/yM3wxnaRZeMO3e/wCQFf0e+zy3jD8Ep1m9U0QDKsjsewFW2m59UtfhvzHt5Yw42h2BWy92riEsoKBnDLUTSOY2syXspB4E23KkG+/ce7EjngYsAxUbWk9IphQUkcU0iqiKWGtSFANjbUt+OzWP6y92OHOLmg3XbWgOKh51Fur9+x8x/Xwxr6Mlu0xnZiOw8eaytIxWcJN+B44yS3Gqs1b6GraKRZENmU3Hj3g+BG2IZ4GTxmN+R48l3FI6N4e3MLtlGfylSxSQS9TVwgtBLYErcWZHB9ZDbSw/NU8QMYFK57C6CTpM8xsK2ZNVwEjMneW8JB0ey9cokevzjMr1UqkGIOWut72021PY2tpAVbkcMXFEtFV6VK6tYpk9C7qvrSyrfhvawIRSfFiTfhfBFd569Z4Kavg4Mqt7DyPiDdT54yNJsLHNqG5tz48u9W6ZwcDGdqtEMoZQw4EXHtxqseHtDhkVVcCDYrPHS8S7pBU6IG727I9vH4XxR0jNyUB3nDx/F1PTs1pAlWaPU02XM1HCJqmwZUPAkkarjUCbLfYG5sMd0MPJQNbtzPfxZczv1nkrntV6S6KrQ0mdUMsBvc6lYhTyYbCVDx4A7XF98W1EpnRf0WZLM4ngneqQG/VmVCo5gOEUOPJj53wRR/S3nYutNHYKBaw2AVdgABwBYe5BiHR8fL1Lpzkzmt7dp9lzWP5OIRjN2J7Ni5pjfWUpGXx6pEHjf3b/AIYrVb9SBx6vXBT0rNaZo6/TFPKttQVfvuB+qu59hC2/WGPmm4Y7l9EdyxzF7jQDvIerFuXHWb+C39oGPWYY7uAvHbt68qiDJCASpuxFuaqtmW3cTb3bYDIocwtWdREgMAfVN/DdT+Hwxb0e9rZhrFVa5rnRGwSPH0SwV0z0OJHGZZpL65D1MIA3bTpZ1U951IeQARiTYEilVuyarlK3AuXSY8xpncwIxkaIkyAFyU0/9TmSx4K19QFwCBfFNW1Dr6+OtppTEWMIsBKLhXv65Um2pAret6t7/dOPQbG68IuLL52KkbEWI2IPIjiMbCyck2yej31tsOCg8/HGPpGqBHJN7/hauj6cg8o7u+VnnFSFdIwzdZIyFU5DS4Ja/LYHa/s43zI23BOwX9FovNjbejMJdBE9tlvHMtr9m/G3PSd/0WODBfm+CONud4rOpcgahu0J1bb64yN/O6382QY8G7f68eS9O/d6KRXRB4mK73GoEc9uXmMS0knJzNJ7D3qOqj5SFwHaO5VvH06+cRgiu/otz0wVHVk9ltx/uHtXfzTGJpaPky2qb/Tg7/ifgrS0fJrXhO3Edv5VjzPoXRHPddVF1iVkfWQ3Y6OtjA6xCBx1JZxc29YWO2Os1KrnkeQmkqqgxCNKSVUcRr2dEqjS5VQukIyKh48V4YIsMlShCy0VNPGzEyStGsocpre52B7KhmFh4+OIpohLGWHaumO1XAqZ0XnJjKHjGbW8D/O/uxQ0VITEY3ZtPHndWKptnaw2pzjUVVIM++snhi5X1H3/AMAffjH0h+7PHD3njsBVyn5sbnpF0i6bQ0ubRQT1IhhWnLsCCVd3cBFYhTpCqrNe49YY2FTVhcUGYx2P0aqj8CkgHkRfSfccESbKuhNHlbT1NKjIzoEAZiwXf7Ja7bnTe5PqjFerm5KFz/Dt2KSJmu8BcSz2u66eSS9wTZf0RsPhv7catBT/AE9OyPaBj2nNZdTLysrn+HYoOLigUvLHCsWOqyqfVUki9hwUE88Z+kj+0GjaVe0eP3SdwUmDNEMhdvqwEtD1nYDC92YFuVwotxsL88YpjNrDHfZa4eL3Pcs6NixEl/XGiHv08XkPcWtq8go4nHjsMN2fwvW44+Hyo2YgOonuwjiZRGVJB06gsj3HIi4Hgt+eOmYHV2nP2XLsRrbBwVYVbfl7+XfiBTppSdG6eRFd47sRckMw59ykDH09EDyDblfM1rv33AKzZPUtSxiKA6I1vZbA8SSTdgSTc8T4d2JXQscbkKFtRI0WBUmHOZ1XSJGtvubE7+LAnHP08e5dfVS7/ILX+U5erERkZkAC9rtEgfeZrs1+dyb3N+OH00e5Pqpd/kFXn6N0xcuYyWYliSzG5JuTa9uOJHRhzdU5dq4Erg7W29gSnpRSxRr27LGV3JJ2N9iDxBva3iMYNbTthkbyQzHatyhqHTRu5Q5FVqGRatpGW4VVCJIRuXB1agPAhTisQYwAfBWwRITZSaSqDXLAAk9VMh4BuAP6LcL8wV7jjhzbZdoXQdfPvSuVZohJGmkxIwTWT21V9JKL321Dc4lGq6xOZ8MFGdZtwMkwjyxo2SMTP1JJsm1xbcDX6xXY7Yj5QHnWxXeoRhfBKLY+qvfFfM2tgUY9RbaWoMbq68VIYezl7eGI5YmysdG7Iiy6Y8scHDYvoShklq6Ffo0/USWAWXq1ksNj6jbG6beePnqFzuS1HZsJae78LbnA1tYZHHxVU6c5JS0dJJU5hPVVrCwjjmmKxtJ9lRFFpW21yN9gcXFCsPQV0P8Ao8BrZltNUjsCwGiMm4sBw1mzW7gnDfBFdaf6utZeUguPPj8w3vxjx/s17m7HDj0KuO58AO5P8bCppDS9uuc8kWw9wH4tjHi/c0g4/wAR8flXHc2nA3pU/QGComrJa+GGYzSKYyC2pI1jVVXUNLKbhiQptvxxsKmq9mfoOoy2ulnqKZx6tjrVT3i9n/z4Ip/SaOSgylIHneaRVa8rklmJJAPaJNgXFhfYKO7FOdvKzww73XPY3FSB2pE9+4W8VxXH0qxEYImOTmwlbuT+P8MZOlMmDrPstPRubz1D3TDMKZHaFHUMtybHwQ/xGMhjiLkLVcAbApYaZ+s+j2VYwtjKD2ig3EXgbbE8wL4k1hbX27uveo7G+rs3+yZVNRZFSIAF+xGLbWA3e33VG/jYd4xGG3Nz3qQnCw7kuhgakZo4k61H+s0BrOlgASSdiCbW58eNjiQkSC7jYqMAxmwxXRMrn0w0KybSVMUbRgbg6gvMbDdhxxvRTxRsay+QCyDo+onL5WjAEk4hMlQmpNL/AM8LqK8rWB9b1eBHPHf1UV7X8lF+mVPJctq83tCxy/66aSCPeWK+teFrGx3Ox37sBVRE2uvZNGVMbGyObgcsQsMqlFQkrxdpYvXNrW2J4Na+wPDAVcR2+S9l0VVROa17cTliFhHVKaZqsH6hTpLWN73C+r63Fhyw+rite/kujoiqEoh1ed2j1uqx05p2P0Gc2+jtqc3530hGI7gWub2tfw2z6+ZjwNXOx9lao6aSB7myDIi/mkLHq5e6KY2v/wBOUbe5re8eOMzpN6x5haGR6j6rRmSOWDRqBMx6l0dT1cgsTfuIAubjlsd9sdMItY5Z9YXjr3uM8u1a4yfoErMbvd2c97K5+HZAHgBj0/dAGWC8H2zdO6r1oj3P80YfMjEDcipjmFW6kWdx+cfmcfVQG8TT1D0XzMwtI4dZ9VrxKo0YIu0+hvMNVOYyd1uP2Tcf5WHux89I3kq97djwHexWxC7Xpmn+JI+FS+l1RUZpmyqaOqmoqR2QIiWWRkJD6neyqGYBTc30jYAk4sLxdHV85ntZKOhS32i08o7rBdMfxOCJpn/Ymgk8bE+0fgTjH0hzJ4pBvsfEfJVyn5zHNT/GwqaQdHjeSoc/e/Fj/DGRo0Xllf1+5VypwYwcbFRqr0xtM7RZdl9TUSA2JZSNO9rlEDG1+8rjXVNLKdekWaGQGeKjSN+qdUOgggKTpZA73sw+0BgicemmptGiDmVH7x/BcQ0o19If8WeZPwvKk6tN2n0XI8b6yUYImOXr9TN4jT7wf44x9JnnsHb7LV0cOY88cYplUt/aIh+ZIfig/HGSOge73WmekO9anphK0q3KlXXSwtcEIp57cGII5gkY91tUBeW1iUqyuvCr1s5PWONmI2KcljAFtVxYrxvvvtiV7LnVblxmo2Oti7PjJMqJmQPI4vK9iVB9W+0cQPt38STzxG6xsBlxcqRuGJz4sFcmkvLkm4JUBDYWF0kVdhyG3DFxhu1pCuUotTzjjIp9B/xE/wDg/wCxMd/1KN3+2jt9ytXQb/1jMPN/9XBvSK6rv9HF3eihejT/AMpmPkf3Hx4zIqTSX3YuNoUWh/4cn/xV/wBaLD+lSv8A9yb2H/xKWdKKj+zZepBZBSqJFAvtJzsNzbSL25NflivMbkDaFQnH78h2XKos1cqLJBIesJvHYg9oiwR9Y2vbSG5gptgGkkOGHHFlWLgAWlMqGi6qqAZ5JCYSQXNyLMAQO4EW92I3O1mYC2K7a3VfnfBeMv8AZqxe5pfiur/dh/W09if0uHamFRJ9VG350XxZR+OIwOcR2rsnAdySZgPrX/SOPpaQ3gZ2L56qFpndqj4sqBGCLo3oYqbTunK4PvVh8wuMPSY1aqF+/WB8LhadCbxSN7CnvTvOcxqaw5dlREZjRWqZyQNGsEomog6drHsgsb7WCm/akSen6LdIqL66OuSq09poXlkfX3qvWj5FT3YIrvVZqtZQQVKAqHIJU8VNmDIfFXBU+WMnTDbwA7j7FW6M88jqTr8p4s/VKPkVF6J+pIe9/wAMVdEYseev2UlXmB1LDPOiEFQ/XLrgqRwqIG0S8tmI2ddh2WBFsa6qJHkK12XydTPD9MinnLGrhsrq0hUXmg2CqObISAFwRVf00yfWoPzvki/xxHo7GsmO4NC4rvsM7SuaY3VlowRMqE2hPjKi+90H44xNJYzAdXytjR/2j2/Cnyn+1R/4T/vR4zR0D2j3WgemOw+yzy715/8AFH+nHjx+Q7Pcr1uZ42BLYYlampEcAq5UEHgfq3OJCSHuI4xUYALGgomhlWYLG+sIoZVktxcuL6wL3AXYkNxN+OALS25Hh3IQ4OsCm3Q2rkkqaLWoCiZHQaixtKwJ1E87rew2F7YsMIB1dyuUr/2JWnaL+RXQ4P8AiJ/8H/YmJf6ly7/bR2+5WroN/wCsZh5v/q4N6RXVd/o4u70UL0af+UzHyP7j48ZkVJpL7sXG0KLQD/8AHJv8Vf8AWiw/pUr/APcm9h/8SqFmMBllsxcWijQFXYDs64wLA24hD7+/FYybeNn5WbPZ8rnDafcrWUBywaQBaIN7VNyfO4Jxzf8Aex3qP/pKfVt/aKZ+TB196hh+7jhvQcOxdnpNPatSC5rU79/2ogPwx7/A8Zrz+Q4yWyOS9GrHlEr/ALKg/hjwj9y3WvQeZfqS3NR9c/n+Ax9DQm9O3jaVg1otO7jYFFxbVZGCK6+ieS1ZbvC/vgfjjF0xhyJ/vHmtHR2cg6l1bJoWizCtVo20zmOdJAp0G0axtGXAsGBQMATuH24HHqmVilYgEgFiBcAWufAXIFz4kYIqXllDNFltqhBHK80krRhgwTrZ3cKGXY2DDhjO0p/pj2j1Vil+4o/0k4wOXK0NQJ70bQmGZVbSxJAawOklbA2Oxsd7HGzojCN46/YKlWdIdiSZ1k0tPA89XnNYsaC7Miwp7AFjJJJ2AG5JxrqoqR6NKGvzCr+l/S69KCKQFBLOzNKVNwhC2Qrcdo6bfZFzcgin+mlPrUP53+xf4Yj0bhWTdYauK77EfaVzTG6stGCJrRj6qMd8w+G/+3GDpA/vnsW3Q/ZHapNK3WVDyD1I1MQP3mJBb2CwHnfFF3NYBvxVwYuvuwW7L2/vT/7rfAAfhjl+zsXTdqgQf3VCPFT/APpfEh6T+Nq4GTeNi3SvapY8gqX8gJz87Y5A5nj7L09Lw91lk1Saf6NISAY+qNjwOiMtbbc9o/DHdzrEt4xXgwaBfZbyV/6NZslVnfXx6grwnZgQQQqgjcciOPPFtrtY3Vl+Gjrbj8qV0G/9YzDzf/Vx63pFdV3+ji7vRQvRp/5TMfI/uPjxmRUmkvuxcbQqrP0lEeU/Q1R2kkYyFgp0izKyANwLMyjYEm3I3GOC7DV8VFpAkVJcN1vJJ62qSOSNy40yAi/GxurK232QQbn84YrMY5wIAxCquc1pBJzWdAivTyxqQy3kUEG4s12G48GGPHXDwT1I2xaQOtaFkvBRydzRg/rKUPxOPbWc4dq8vzWnsUqnX+1Tg/ajjP74xyegO9dDpnuUXKUddcDm8TGRI78V0kjQTzGmxHkcdPINnDPC65Zcc05Y2UfM/XB+8qn4Y3NHH9i24lY1eP3r7wFExeVNGCK6eihL1nkF/fB/DGLpnHkR/ePJaOjs5D/auhdJ/SnRUNU1NOs+tQpLIile0Lgeve9vDHqmVZr/AEr1VYxhyaiklPAzSLsvsB0r4F29mCK3UMFVHlaLXPrqSxMjAgjeQlRsANlsLDbbbGdpT/THu9VYpfuBL+oOPnuSctHWCsfRvZ517m/Fh+GNvRhtJKzcfc/Co1OLWnq+FxjpJnb5xmCrUJVR5dCxKpHDI7SEG1zoB7bbgE7Kt7bk6tdVF06i6ZxRqkNPlmZ9WoCrppCqKBwHbZcESH0103ZR+4qfg4/hiGkOrpAj+TPQ/C8qhemB3O9QuS431kowRMqdrRI/KN3c+No3/EjGDX/fI3geq2qH7IO4lb8kPU0zdYb9W0mo99mJJxSk5z8Ntlcj5rcdl1nRKyUzs4szdZKRe9tV2tfvAOPHWLwB1BetuG3PWsGFjRL5/CFse/z42rz+PGxRs4nOp1HqsulvEAsLX9pxqUFLG+PXcMb/AAs6uqXsfqNOFvlSMq1uGbULiyrqFwO/YEeGIdINjisxgtfE9e73UlC6SW73G9sB7+yd9FcympZlm1rMN73XSbHYhbcu6+47zwxSbIGG4FleLXOaWk4FXboNE35VrXIIWQM6nvBkB9++LwBDlLVTMkpIw04jAjdgkHRmpkpqKsstmmIClhtY3Um17/a2xG67IyVJXzMkmYGG9s1WooinryFwxAIKrpF+AUDcDgLEn5nFEm+QUGO03SHMaZUmchQCTe4A57/PH0NAQYGnbksGtuJnDYpvR2azun3gHHssG+GnFHSsdnB+9XdGyXaWbloHZo5B/wBGRv8AJLqH+W2KWcg6x6hXMmHq+VLz9RF/alJ1R6QQDs6Ft1I9twccRc7mHaupObzwtxAszD7EocHwKrqP7LNjwAkhu/BekgAnco2fxWKEcLW93D541tFPu1ze9Zmk2Ytd3JVjWWWjBF0T0NU16h25XUe4Mf4Yw9KHWqYGf8j5YLToBaOR3YF2Gpy6GQ3kijc/nIp+Yx2pFXq7okYmabLXWlmO5j0/2aU/+5EOB5dYlm88EW7OJ5TRxmdFSViNaK2pQQDex5jb44ytMOtABvPsVaoxz1M/JXhiT6RecstVF2K2VeTC4+B/jiCD9uve3ePj8rt/OgadyfY2FTRgipXpVoOso2IG4B+FmH7pHtxUldydTDL16p//AEF3q68L2dV/BcFx9IsVGCKbTVG0cfIyAt7xYeVwCfK3PGVV0znvdJsA9lpUtS1jGx7Sfde51cU8qDjJK9vIXdj7lPvxlx9MHcFpP6JG9MM7ltTsoBLSL1aqOJLC3wFz5A4jjHPvuXch5vasagWqKVe5ZD7lUfjj0dBx7EPSaO1Jp5NTFu8kjyJJHzx9FRM1YWhYNY7WmKdZb2YByLGw8ybD+Psxj6QdrVB6rei1aFurAOu/qpOXkmQRH7faTyJsV/VJB/WHdioW39Fa1req6dmWUa22uDvwNtgN+HI2O3zvjVus2ywzLLgKSUDkmr9nf37f1teObFhXcWDwuZu+sugPKwPiOJHkSvtGM21rFaGeCU5xuyPa2pdx3EHcezh7Mbei3ftubuPr/hY2km89rt49P8qHTz9XIj8g1m8m2PsF7/q4nr49eE9WKiopNSUdaaLBqeshvbWAwP6aaSfYVxgXsGu3LbtcuasKiRnpJkcASRoVccQSouGHgwAPwx6ABICMivCbsIOYUvL0vCV7lMZ7+yCAT5rpPtGAdqyB3WCvdXWYW9VkkeoZlCliQOAx9K2CNjy9osSvnXTSPaGuNwFrxKo0YIuyehig0wmQj1rn3mw+CH34+emdyle4/wAGgd5xWvA3Uph/cSfZdHnmVFZ2NlUFie4DcnFhFswRIekfakgj72ufeB/HGPpLnyxR7z7j8q5TYNc5PsbCppBnP1dTDLyPZPyPwb4Yx639qqjl7jx2FXIOdE5nHGCdVVSsa6nYKO8/Id58MbCpqnN0yRKiR1616cxk6eplEolRkW0cbIGdZFdbEDSDExvucEViq4XmpiJECuRq0A3tzCk8CeRttxtirWRGWFzRnmO0KWF2q8Er5vzaj6maSPkrbeR3X4EY2qOoFRAyUbR57fNZE8XJSOZu4CiYsqJbaQdtP0h8xiGoNoX9h9FLALyt7R6plmDCQTFdwsTqtuZcG58tgAfFvb841paGk7T6L6Bzg4uA2D1WurLPWwqPUivf9JkY/ABf2vHHjbCMnehxkHUjMam85Kg/Uxspblrk06V8TwJ7sesZdoG8o91jfcErAtw4DH07W6oAXzbnXJKe0qElOSxJfzdl/wBqk/t+GPmZ3Xe47yfC6+igbZjRuA8bJ70ciSSpgBHqTAeI0nw7x8DiOMc8dakeeYV17qrkk25/K3wxprPUbMabVBMgNiY3APcdJH9eWOXC7SF602IK4msao0aqPV2J8HDG5PMl1BPnfGZckElaFgCAFHzyHsg9zfPj8QD7caOi32kLd49FR0ky8YduPqkboCCDwIscbhFxYrGBsbqXT1N0Wf8A5tPZJh96P71vLtjxBGPnJYjG8xnI5dq+gikD2CQbM1NlJFaQf7uWIIfPtkfBWHtGIR9vrB+FKfudRCwlLxLHIhGogJIp9VigtfbcNsRfut3Ynp4BUOLL22hQTzGBodbqKWHH0TQQACsEm5NkY9XizhiLsqr6zEKPMmwxw97WNL3ZDE9y9a0uIaMyvpDoflwhpUUcLD3AWHvAv7cfOUN3MMrs3ku8cluTWaQwZNFlT+ldU5kmpopahoJb0rhurKdZIL6IJZWDtLoDqVJKAuLlSuk3VCr5lFbLKuqSBoAeCu6l/aIyyj9q/hgigJ9ZXE8o1/D+LH3Yxx+7pC+xo48z5K4eZT9vHsn+NhU0r6SU2uAnmva/j8CfdjP0nDylOTux+fJWKZ+rJ2qTlVT1kSNztY+Y2OJ6SblYWu8e0ZqOZmo8hIpOiglmqJXklR2lR4ZI30vGqRKoUXupXU0pKMCp17g4sqNWOmRlUBm1Efata/s7/wCtsEXGfS5kXVyiZR2TsfInsn2G6+1cR6MfyM76Y5HnN9wuK5muxsw2YH2K53jdWWgHHhAIsV6CQbhOckjujk8NQ+G+MTSjrPa0bB6/4Wvo0XY5x3r2iitJ1h+0JJD5EoE/yL8TjPccLdnvfzV9oxv2pRFN9UO9yZW833A9iEftL3Y0qOHWl1tjePVZ9XLqxau13HosUS5A7yB78bD3arS7cslrdZwbvT/OKoRqi8DJIq+wsNR8rbX72GPlI2kklfTvNgAnvRKC2YREeq7AkfnKNj+sLDw0jvx3CbuaNy4lFmldliXf+u8Y0VRWAS47r/1f34IuFVtP1YkB9ZTqPmltvLs2xlDO3ctLZda620kLFTcFdQI58xialdyc7Sd/rgoaluvC4Dcqzj6hfOLWVIOpCA1tJv6rA8VYd3yxWqKdsw61YgqDEepNMujaaFQTZ0XRfjZlKtE9+Y2N/MjvxhTsMMha7i+a2oXiVgIW+oqllhYbLIpu8d91P2tuY4kHniWiJjqBuOF/RRVg14DvGPylGPoVhIwRW/0aZIaipDkdlNgfEjc+xbnzK4xtLylzW0zc359TRn4/K0NHx84ynJuXaV35FAAA2A2GPAABYKwTfFRKzK4pIjEVAXYi2xUg6lcHkwYBge8Xx6vFvll0IWb7K3PjYY4kkEbC87F01usQAlXReI6Xlbi7fL+ZPuxmaKYdR0rs3HjzurNU4XDBsTvGsqi8Zbix4HHhAIsUySDIm6qaSA991/rxWx9hxj0BMEz6d3aOOy3gVcqBrsEg71YMbKprGWQKCzEKoFySbAAcSSeAwRKOlWULVU7IRfY28QeIHjzHiBipVxvIEkfTZiPcd6liLcWOyOBXznmdC0ErRvxU7HvHJh5jG5S1LKiISsyPlvHcsiaF0Tyx2xRcWFEpEVPNIhRFkZPtBVNv1iBw8CbYqSwQmTlHnFWo5peT5Nic5pTuYisUbuzgIdIJsu9ztw2Jt4kYwadhkeNy2p36jCl0mVVBN+olHgI2sPLbH0MXJRt1WlYUglkdrOCZ5dkqppaTrWltqEMUd2UX21liFU+BIxjV+lHEuijAtkXE+g/ytCkow3VkeTfOw903pqBULtJDLL1ymNgeq1Qp3aVckhjvdST2fADGJI+R5DQbEYjPE+Gwb1pCwuTt7MPNSuh87RVStPBLEkZt1jPGwN1K6iE3Xjq21AWNyOOLbJgx7XEi23Ai3j+DuUbruaW29F1aPNIePWJyPHvIJ+WNgG+SorB80hAJ6xTYcAbnbhb2n4Y4kkbG0vdkF61pcbBcumhp5Z3Xtygu2sKv1agk3R34XF7FQSfDHz755XXc0Wvl/LuHvl1rTAaBqnv3LE5crMUSmaEKCBcxrC2/2NGo7i59UeNjjhk7wL62t3EkduXqV6QMrW9FVs36NyxNZEaQWuNN37+JCjfbu5jc72+p0dpMVIIeLEd3ufVYNVQmGxZiFJHRN/pCR9oxlQzSabAbXZb8L8vbi59SNQnaovpzrgbFr6R1+mUdSECw2jVAR217Rcvb1e1p08x2rjtEYqOpXTg63cVaFS2Ei3eFs6M5lSSNOJ0VSxUgyINQLJobS+9hZRuCOOI4IJWC1sQpJpo3m98CkmZUZhleNvsnY945H2jGsx+u0FZT26riFqp4GdlRBdmNgPE4SSNjYXvNgM0YwvcGtzK+gvR/0fFLTr94jj333Le0/ADHztOXTPdUvzdkNzdnjmtpzRGwRN2Z9ZWGdekbL6SoanqZWikWx3ikKkEAghlUgje1+8HuxcUSn5R0xoal1SCqhkdr6UDjWbC5spsTYAnhwGCL3pNOSEhX1nI919vefkcZOlJCQ2BubuPX0Kt0rRcvOQTelgCIqDgot/PGlFGI2Bg2Ks9xc4krbiRcowRI+kdORpnT1kIv5X2+O3txk6Tic3VqGZt446irdM4G8bsim1HUiRFdeBHu7x7DjRhlbKwPbtVZ7CxxaVzLLspqM9/tFbI0WXlj1VIl1aQKxGqZuPEcPaNPEyrldFpKqBXFLG6a44werBuVQWC37hwtfjgiovpP6IdavXRDtj8eKnwPLuPninHKaGbX/wCm/pf2n+XZv/wu5YvqI7f1Ny6xu4+VxllINiLEbEHiPDH0gIIuFikWwKtPRTOG0ilVR2tVjbjcEm51LY2uL78uGKdTDe7rq5TS2s2ytcKzooVViA/R/wDtxTDWtFgrZcSblbOsqO6P9n/7ce4LxIqjpWsTOpBEgY6uxdTsB2frBbYDicRwUErZXPFtV1u0Z/K8kq49UNN7jzUnovmf0ypZYiqSsn/MWykIWNlCyE6u0TbuBOPXUT4pTLgQfEZdWWCMqWSN1Mbjj3VuPRypdf72mZTtsr99uNyOPhyxzMwvYW71Ix1nArNOjVUBYSU9hb7L8/1sexs1Gho2Cy8cbkleno3Vc5Ke1/uv32+9hKwSMLDtC9a7VIKgxdH5oEKh6aOOJNV2B9UA3Y2YWFwdyBiKljc0Wc3HeNvv4rqVwOIOHoqV/wCNFG6q1yN/qxbyA60EeO5ucWIdHPbK+Q2F9nZt71XfWsLQ0XwR/wCNVvq0nVwv1Ytbbl1vh3/zkFA/lS+4yA9Vx9YzV1bHjvTGn6SRyyrCPVcDlxNr21B/Dhbfhfe2OjA8N1iuhMwu1QqlnvR6Sm7TFShbSpubnYncW7h34uxTB+G1U5ISzHYoOX0DTMFUi5YKBZiTcE8ha1lO5IHjj2SUR5rmOIyZKb0hrdTCLZhF2NdhqNuWr7o4eNieeOIGEDWO1dzvudUbFe/Rd0PJPXzLbuB5A8v0m59w254xayb62XkWfbaecf5Hd2Db/grQpYeQZyjukcuob+3jeuj57mbxdXFAqPUTEiNXNkAUXeR7b6FFhYC5LKNr3FlFA6V5LLLGJ6fQtZHGVFwCkgI7UTBtiNXaUn1WAPAsCRe9F8qoY4Y6inplhPVadbRaJgBYESEjUWuu5N7kcTjlzg0FxyC9AJNgtmSoZpnqGGw2Qf13D4k4yKJpqJ3VLsshx1DzJVuciNgjHerBjZVNGCIwRYyIGBBFwRYjHjmhwIORXoNjcKv5dIaaYwuew5uhPw9/A+Ixi0zjSTmB/ROR48D19quSgTM1xmM1pzHJOpWVkrZKWmJaSRQI7JqJLmOR1JjDMSx42LHTpxtqkqTmtdPC9AlFGaSlqK2NdwfpFQNQLzSlu0FIts5LsD2rDski63IoYFTY3G48DjlzQ4FpyK9BINwuS+kXoKQTNALk8R97w/S8efnivTVJoXclJjEcj/HqPUlRAKga7OntG/8AK51lNKkkyxzMUQ3DG4BFlP3hYbgDfG+9xDNZuKymNBdquwV36V1FPNTMBMhZO2oV1uSAbC3P2YpQh7XjBXZi1zDit2Vy0qUyw9elipvd11DVufcSeWOXh7n61vJes1Gt1brnuYQqkjqjakU2U3BuO+42xosJLQSqDwA4gKODjpcppl3SOqgREhnkREbWqg9m/O45j807bnbfHDo2uNyF22RzcAU7oPSVXxszGRJA32XQaVPIro0kW224fPEZpoypBUPChVPTrMHV1apezm50hVI8FZQCo2GwPLzv0IIxsXJmkO1J8xzGWeQyTSM7kBdRO9hwG3L+Z547a0NFgo3OLjclRcdLxGCL1WIIIJBG4I4jxGCK50PSOCoi6msFj977J8bj1T8PkKLoHsdrRq42ZrxqvWurzSmpY2WkOqRhbVxCg8TqPE7DbwGPWxPkdd6OlZG2zFP9H/Qh5nWWYEKNwCP8zX59y+04zq2tdUONPTnD+p27qHWrFNTCMCWXuHuV2qCERppRdgNgOJ9/M+OPYomxMDGDAKVzi43K5NmnSWesmimpIjFmVA8gloZWAMsUgXUUOwfZVO1uNxfs6pFyrTQZ9U5igiFFVUYJXrpJxo0gEFli3DuzW0hrKFvq4gKSJxntSZHWnj4k9o93h+J9mMevldK8U0eZz48z3K5TsDAZHdycUlOI0VF4AW/n7cakMTYmBjcgqr3FzrlbsSLlGCIwRGCKBnGXCZLfaG6n8PI4p1tKKiO20Zcdamhl5N19iiZPWiVTDMAXXiGF72OxseYIHwOIaCrLxyUnTHn+d/iu6iLV5zciqt6QaKqlzPLDTQ9Z1PXSFnuIlJCKrOwH2TvpG54C17jSVZLabM5jXfRcuZaipDK2YV8q3RVU/wByig2A4qI1O2++rW6kV/yvOYqrrYipSWM6ZYJLa1v6pIBIKsNwykg99wQOXNDgWuFwV6CQbhUjp16PBJeWDZuf/wAgOP6Q3HO9sVoZZqDAXdFu/qb2bx1fkr2WFlTjk/fsPauSV1E8L6JFKt48D4g8CPEY3oKiOdmvGbjjPcsqWJ8TtV4sVoxMo0YIjBEYIjBEYIjBEYIjBEYItlPAzsFRSzHgAN/68ccSSMjaXvNgNpXTGOedVouV07oN6OiSstRy3A5Dy+83jwHjbGBNWS1vMhu2Pa7a7s3DjeFqw0zIOdJi7dsHb18da6XXVsFHDqc6UBCqACWdjwVVHad2PAC5OJYomRNDGCwXTnFxuVyn0i5izzTwVyVEJK68skhd9DOB2VZQB9cz2B1Ds3sNOzvIuVNlqKTNjDARWUuaQoCkz07JKpUbs5S46st94jdrCxO5F0SurTTworOZJtIXUQAWIFi5VRYXO9h32xSrasQMw6Ry+VPBFyh6llkWXGMF33kfc34jw8+Z/liOgpDE0vf0nZ8eq9qJdY6rcgmuNFV0YIjBEYIjBEYIk+d5YWIli2kXfbnb8fnwxmV1GXnlYsHjz/PrkVZgmA5jsiilq1qoXicsjMpVtLFWFxYsjDcH5HEtFWidtjg4Zj34yXM0JjNxkqzmrR5HQxU1BA0k8zdXCLX1yEbySuABsBe22wsLKCVvKBI63K4smpFqp2afNJZNSuhbXJK3/KGncwD7S2s1hsDoAIr1kWcT6QlfCsEoVCXVgYHL7aUcm4fVsUPeLFhvgi96QdFIKpSGUAnw2v37bg+It7cVHUpa/lYHajurI9o2qXlA5upILjjIrlHSP0bzwktF2l7j+D8P2rYsR6WdFzaplv7hi3v2hVZKAOxhN+o5qmVVK8Z0yIyHuYW93f7Ma8U0czdaNwI6lQfG6M2eLLTiVcIwRGCIwRGCIwRZwws50opZu5QSfcMcPe1jdZ5AG84L1rS42aLlW3o/6PqicguNC8wLFvafVX3k+GMmXS7XHVpml535NHftWhHo92cx1Ru2rq/RroTBSr6oLc+d/Mndvl4Yp/Tvmdr1LtY7B/SO7b3q21zYxqxC3XtPerQBi4olx2qzWXMzrgPUZtl0jskJJ6uaPUVbSGP2h2Se/YkBgQRMMlzKkzWjFPUieepnkPXxWs1K6ixdQTphiTYLza5BDMXGCK6UCfQKSKKSZ53RdId7a393ADhvc2A3J41aqqZTs1nZ7BvUsURkNgvcooGd+vm9Y7qO7uNvkPbilR0z5H/UT5nIbuNg781NNKGjk2d6e411URgiMERgiMERgiMERgiT5tlJY9bEdMg322v/AD+fPGZWUJc7lYcHjz/PrkVZhnAGo/JZZVm4kOiQaZRtY7XPhfgfDHVJXiQ8nJg/1/PUk0Grzm4hVjOuizSZotVVRmrpmTqYowoK05bZmeNvXVt7uNxfdbAMNFVknqqJcxzGPL0LvQZcesnLuX6yUk6IWZySwXcbk7BwdwMET3JM16rOJsujcvAKcT6WbUYH1AGNSd9BVkYKSdNwFsLAEVozDO6aF1jmnhjd/VWSRVLb22DHffbzwRacw6O08wIaMb8bAW/ZIK/DFN1DEXazLtO9psphO61nYjrxVRzP0VQPcx9k+BK/DtL8Bjtr66LoyBw3OHuMVE6Kmfm0jsPtkq5V+iaUeo5t4hT8mB+GJhpKrb04Qex3yozQwnoyW7Ql0noyqhwIP6jfhfHX6wR0oX91iuP07dI1Yp6M6s937D/iBh+sXyhf4WT9O3yNTCl9FEx9dzbwVR82PyxydJ1LuhBbtcPRdCgiHSk8ArBlvonhWxkOrzYn4LpHzxE6avkze1g/tFz4lSNgpmbC7tPwrflnRamhFljHlYAfsqAD7b4iFDG460pLz/cb+WSm5YgWYA0dSdIoAsAAO4YuAACwUJN1Tsw6fx0+YtSVKGKIhOrqCT1ZZhfQ5tZPA35b2x6iQZrk1dTZlM+X1Cr9IX6QtNNcwykWEyg37DglHBFtXWEXAQ4Isct6KS10EdQVfL8wp6qZlcrcqrzNIyHgJI7SHTyO44MbkV5qqiGl1lETrpTqfSoBZrAant4DzxSq65kAtm7d8qeKAyY7FhluVs7ddUbtyU8u64/D34q0tG+R/L1GewbuNg8cVJLMGjUj8U9xrqojBEYIjBEYIjBEYIjBEYIjBEuzTKUmF/Vfkw/HvGKVXQsnF8nb/lTRTuj7EvhzOWAhKgErycb/AB5/PzxSZWTUp5OoFxsPGfr2qd0LJRrR+HH+Fg3R9G1y0M7UrSnU5hWMo7feaORWUP3sArHa5Nsa8cjJG6zDcKo5pabFHRbonBl4mk1vJLKdc08zAs1rnc7BVG5+fAY7XKqWZTNS5ulQQs9Dm6x0/eUOmyAA/wDLYG5/Sa/qi5FJ6QdZFmlFR0E8sJlRnmGrrI0ijUKmmKXUqX0lbrbh374InXS/pd+S6RJKi08xIFo1MYYagGexLlFUMt9yNTKNtQwRNukHSBaWPrWimkiCs7yRhSqKoBu2pwdwdtIPA4Il3/j6jEKTP18cchRYy9PL2zIGKBNKHVcKeF+XeLkU89KafQH+uGqTqlRqeZZGbTqssToHIC7lrWABudjgiYZbXrMmtA4FypDoyMCpIIKuAeIwRIKLpFNWNP8AQVhEcEhh62bUQ8i21KqJY6BcDWW3N7A2uSKmdJOmc81LNcSU81BURithic/WQs1iY5AA4B43BBA8wcEV/wCiRXqiIqV6eHZkLspaTVuXIVmO+xux1G+4GCJLm3R5KyvqYJy/0d6endkAFnIeoHrkEraynskHhva4JFu6NdD/AKJEiVFS08dPL1lMWGl4V0soRnDdtdLEWsBytawHLnBou42C9AJNgmVVnLSHq6ZSTze3DxF+HmcZMte+V3J0wud/HqfBW2U7WDWkPcpWV5MIzrc65ONzwHlfn4nE9JQNiOu/F2/dxvUctQXc1uATXGiq6MERgiMERgiMERgiMERgiMERgiMEWE0SsCrAEHkccvY141XC4XocWm4SSfJHjOuncqfuk/C54+R9+Ml+jnxO16Z1urj38VbbUNcLSBeR56V7FRGVPC4Gx9h4jyvgzSbozqVDSDv49roaYOF4zdY5XkFD1iTQoC0d+rGtykV9j1cLNoiuPuquNOKeOUXY4FVnMc3pBa6Doyy5pUV8kgfXEkMS2IMajdwd7G7AG/icSrhVrpV0bqamjr6mUlZZYWC0xRZNEcRLxxqUN+sdlDsQWGoqLHSMEWPSLNS3RdpXuHNMkbXBB1ErGwIO99V8EUT0i0piy3J4lOkpVUqAkXtpiYAkc7WwRP8ApJ0bnqkhZK9Eq4ZWenlWMAboA0bJqa+1yT3G1iMEU70eZ1U1MMy1aoJ6ed6d2j9RygHaHdxsR3jgOAIq90HSTKXqqSogqGhedp4J4oZJlZWAGhhCrFGGkbEbnV4EkU/JeijT1GZVNShjSuUQrEbaxGqaC7WOzNYEDivPfgRWLo5RfQqOCCaZXMSBNZGi4X1QFJPBbLx3t7McSSsjF3kBdNaXYALGo6QgnTChdvI293E/DGZJpQE6sDS48d/orLaUgXebBa0ymWYhqhyByQfy2HxOOG0M9QdapdhuHFh5nrXpnZGLRjvTqmpljGlFAHh+J541YoWRN1WCwVVz3ONyt2JFyjBEYIjBEYIjBEYIjBEYIjBEYIjBEYIjBEYIsJYlYWYAjuIvjl7GvFnC4XocQbhKKno5GTdC0Z8Nx8d/jjNl0VE43jJaeO/zVltU4YOxWr6PWR+q4kHcTv8A5t/jiLkq+HouDh1/n5XWtA/MWR+W5k/vID5i4HyI+OPf1CoZ9yI91/g+qfTxu6Ll6ekcLCzo1uYIUj546bpiE4EEeHyvDRv2ELCvr6KdQk8aSoDcLJEGUGxFwGBF7Ei/icSjStPvPgVz9LIohhyzQIxTQhA3WBUgCgNaxYaQLNYAX7hh+qU28+BXn0sil02d00KLHDEURdlVFVVHkARb3YidpiAZAnw+V2KN/Usvy9I393Ax8Tc/Ifjjn9Slf9uI+fx7r36Zg6TkaKyTiVjHsHyufjjzV0hLmQ0cdp8wl6dnWs4Oji31Su0h93x3Pxx3Holl9aVxceO/zXjqs5NFk3p6dEFkUKPAY0o4mRizBZVnPc43JW3Ei5RgiMERgiMERgiMERgiMERgiMERgiMERgiMERgiMERgiMERgiMESzN8UqrJTwqp1fHHzk/SWizJYQcccRZrp2StOT4+ipFnTJzjRVZGCIwRGCIwRGCIwRGCIwRGCIwRGCIwRf/Z"/>
          <p:cNvSpPr>
            <a:spLocks noChangeAspect="1" noChangeArrowheads="1"/>
          </p:cNvSpPr>
          <p:nvPr/>
        </p:nvSpPr>
        <p:spPr bwMode="auto">
          <a:xfrm>
            <a:off x="304800" y="-793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AutoShape 10" descr="data:image/jpeg;base64,/9j/4AAQSkZJRgABAQAAAQABAAD/2wCEAAkGBg8PDw8PDw8PDw8PDxQUDw8PFA8UDxQPFBQVFBQUFBQXHCYeFxkjGRQUHy8gIycpLCwsFR4xNTAqNiYuLCkBCQoKDgwOFw8PGi0kHyUuLCwqMCwsLCwsLC8sLCwpKSwsKSwsKSwsLCwsLCkpKSwsKSwsLCwsKSwpLCwsLCwsLP/AABEIAIoBbgMBIgACEQEDEQH/xAAcAAACAwEBAQEAAAAAAAAAAAAAAQIGBwUEAwj/xABMEAABBAEABgUECg8IAwAAAAABAAIDEQQFBgcSITETQVFhcXOBobEiJCUyNUJSkbKzFBcjM1NicnSChJKiwcLSFiY0RFST0dNjZPD/xAAZAQEBAQEBAQAAAAAAAAAAAAAAAQMCBAX/xAAoEQADAAIBAgYBBQEAAAAAAAAAAQIDERIhMQQTMkFRcWEUIjOBwUL/2gAMAwEAAhEDEQA/APipBJSC+yfPBNATQCQmhAJJSSQESEipFIoCJUVIpFUEColSKiUBEqJUiolUhEqJUiolARKiVIqJVBEpFSKigEoqSSAihNJUCQhCASE0kAIQhACE0IAQhNAJNCaASE0UgBCaKUAITpFIBUhNFIDrhSCiFILgo00k0AIQhACRTSQCSKaSAiUipFRKoIlRKkVEoCJUCpFRKpCJUSpFRKAiVEqRUSqBFRKkVFAJJMpIBJJpKgSE0kAIQhACEIQAmhCAEITQAhNFIAQmnSgEhOk6QCpFKSKQCpFJ0nSA6aaiFK1wUkhJNANCS9GjsF080cLPfSOoE8gOZJ8ACfMp2B5yULX9E6u42K0CONpeBxlcAZHHtvq8BwXTpeV+KXsjdYflmGJFWXaH/jj5CP1vVZK9MVySZjS09CKiVIqJXZCJUSpFRKAiVEqRUSqCJUSpFRKEIlRKkVEqgiUimvfq9gsyMvHgkvclkDXbpo1R5HqUb0tlS2c5Ira8XZ9oyP8Aywef/K6R4+Zxr0LOtouHFDnmOGNkUYgjIZG1rW2S6zQWOPPN1pHdY3K2ysFJNJegzBJNCASE0IBJoQgBNCEABNFJqAELRNR9SMPKxGZE7ZHvc94Ld9zWANeWit2jyHauxrRqvhY+j8p0ONEx7YvYv3Q6QcRye6z6V534iVXE1WJtbMkTpCdL0GQIpOk6QCpOk6TpARpFKVIpAe4KSgCpWuSkrTtQtNQElYdQgDnx9zJCPHdr+JXCw4g+WJhunyMaa505wBr51qGidT8fFlE0bpi4AgB7mltHgeAaFhmtTLT9zTHLb2d61nGs2tubHmTxxT9FHG4Na1rIXfFBJJe0m7J9C0W1wc7UrEnlfM/pd+R1u3X0LoDgK7l4sVTL3SPTabXQzPO0hNkP6SeQySUBvEMb7EXQpgA6z1LzEqy6Q1dhGk4sKMyCNwZvGwXglrnGiRXIDqVj+1lifhsr9qD/AK17nmiUjzeXT2ZsVErSvtY4n4bK/ah/61x9MbNZY2l+NJ0wAvongNkr8Ujg493BFnhvuHipFLKiVJwo0bBB4g877F2tXNUJ872QIihBoyuBNkcwxvxj5wO/qW1UpW2cJN9EcEqJWqY2zPCaPZumlPXbw0eYNA9ZU5tmmA7kJmd7ZCfpWsP1MGnk0ZMVEq266amR4EUcscsjxJL0e7IGWLY517zQPkcq61yNXtWZ895bEA1ja6SV17jb6vxnd3qWyyS55exm5aejjlIrVcLZZhtH3WSaZ3XxDGeYNFjzkr7zbMdHOBDWzRn5TZHEj9ux6Fl+qg08mjISuvqefdDD8uPUV2tZtm82Kx00DzkRNFvaRUzWjrocHjtqvBcTVA+6GH5dq0dq4bk44uaSZudrHtqHwk783i/mWwWqzprUPHzMk5M8k3vGs6Nha1tNviTRPX1EL5+C1FbZ6skulpGMpLYvtZaMr71Lfb00t+ulwtPbKg1jpMKR7nDj0E26d4djHgCj2B132he2fE429HneKkZ0hDuF3wrnfCq532K7aubMJshjZcp5xo3C2xtAM5B5E3wZ4EE9oC2u5hbozUuuiKShbDFst0aAA5k0h7XSvBP7FBfHN2U4Lx9ydPAeqn77fOHgkjwIWH6rH+TTyaMkTXb1m1RyNHuHSVJE81HOwENJq91wPvHc+FnuJ41x4YXPc1jGlz3EBrWi3Fx4AAL0Kk1tGbTXRkE1oehdkxc0OzJnMJ49DBu2O50jgQfADzld9uzHRo5xyu7zLKPUQsK8TjRosVMx5NalpHZRiuBOPLLC6uAfUkfnBp37yz3TWg58KUwzto1bXN4se3taf/iF3GWb7HNQ57mpbNPgyHyk31rl7Nd/g3L8l/MF4tmx9zYvKS/WOXs12+DsvyX8wXz6/lf3/p6l6P6MVTAX3wsJ80jIYhvSSODWDqs9Z7ABZJ7AVpkWy3DDRvSZBdQ3iHRgF3WQN3gF9DJlmO55Zh12MtpOlctctWMHAiZuOndPK6o2uewtDRW+9wDQaHAeLh3qngLqLVraJU8XpipFJ0mujkVIpSpFID0Ap2oAp2oUnadqFp2gPRhTBksTzyZIxxrnTXAmvmWoaI1xx8uXoYmzBxaXW9rQ2hz4hx7Vk9qybPz7eHkZP4Lz54VTt+xpjpp6NPtVrP1/xoJZIXRZBdG4tJaIt0kdlvBVktY/rMfbuV5d3rXkwY1baZvkpyuh0Y9ZIjpQ5z2yiIG2tppk+89GOF1zs81ZjtNxPwWUf0Yv61RdDaCnzHlkLRTffvcaY0HlZ7e4cVZ2bMHV7LLAPY2IkfOXr05JxJpUzKHfsWDQ+vOLlSiFoljkde4JWtAcQLoFpIugeasNqlaM2edBPFN9lb3RSB270dXXVe9wVytePIoT/Ybxy1+4y3XLRYOlOiZ7E5JiPDqdIdwn5wXecrT8TGZDGyKMbrI2hrQOwKhaxH3dxP1f6x60C1plbcwvwcwutHF1k1xgwCxj2ySSPG8I492wy63nFxAAux2mj2LiN2r4/XjZNfimE+twXB2mH2+381j+nKqkVvjwRUpsyvJSbSLnrxrhjZ2NEyHpQ9k4eWyNr2Ije08QSObh1q9araMbjYcEQADujD5COuV43nH5zXgAsPk5HwW+4Z+5ReTb9ELjxEqJUo6xPlTbObrZrO3R8DZOjMr5H7kbL3QXUXEudRoADsPUuFqztIdlZLMeXHbH0thj43lwDgC6nAgcDR435lZ9K6Fx8trW5EYkax280bz206qv2JHUvHhanYEEjJYscMkYbY7flNGiORdXIlYy8fHTXU0avl0fQ7trJZdFNxdPRRMAbGciN8bRyDH8aHYA7eA7gFq9rONYz/eHE8Mf6T11gfWl+GTIu32aParmsevWNgPET2yyzFod0cTRwa4kAlziG/FPAEnuVhtZHtP+Ef1aL6UimCFdaZclOVtF71a15x897omMkila3eDJN32TRVlpaSOFjgaKsdrHtmnwizyMnqC1+0zworSGOnS2zMMHQscusM8ZA6OKV07mdRO6x4H+5ID5lqlrO9An+8ef5F/qxloNq53tz9ImL3+yrawbR8XDmdj9HLPIz750e4GMJAO6S4izRHJdXVzWjH0hG58O81zCBJHIAJGEixdEgg0eIJ5HsWO61f4/M/OZPpFWzZD7/O/Ig9cy1vBKxcl36HE5G70X7TmjGZWNNjvAqRhAPyXjixw7w4A+ZZ5sl0WHzTZL28YWNbHfU+Te3z4hoA/TK08FUTZV97zfzgeorKKax2vo7pJ3LL9apOXtXxGSOYyHImY010rOjDHVwJYHOBI7+F9St+QfYP8AyHeor88wD2LfyR6l14fFN75Ey251o/QOitLRZULJ4Xb0b7qwQQQaII6iCuJtF0Y2bAkfQ38epGHrABAePAtJ84C+GzI+548vJ6wuprefc/N/NpPolZ64ZdL5OvVHX4Ofs4+DYvKS/WOXs10Pudl+S/mC8Wzr4Oi8pL9Y5d3SOCzIifDJe5JQeB1tBBI89V50t6yt/n/RK3C+ipbNtXejj+zZB7OVtQA9UPW7xd6gO1XPJymRMfJI4NjjaXPceQaBZKk0AAACgBQA5ADkAqFtN0w8dHhtDmseBJK7qfRIawHrAI3j+inXNkHTHJT9OaYfmZEmQ+xvcI2H4kQ963x4knvJXhpOk6X1EklpHj3vqACKTpOlQKk6TpOkArTtRtFoQnadqFp2oUlasmz8+3h5F/8ABVm1ZNnx9vDyMn8qzy+hnUepGoWsf1mPt3K8u5a8sf1mPt3K8u5eTwvqZvm7I0TUbGbHgQkDjIXPce0lxA/da0eZdLTWlm4kEk72ucGV7FtWS5waBx5cSOK4Wz7SbZMXob+6QOII69xxLmu8LJHmVjycdkrHRyND2PFOaeRCxydMj5fJpPpWiraN2itnmih+xnN6WQM3jIDVmrrd4q4WuRgar4WO4PigaHt4te4ue4HtBcTS6tqZHDf7EWeX/RQNZpQ3TeITyH2P6ZHD+K0G1lm0VxGeCCQRjxkEcwQ59FXfVjWWPNiBsCdgAmj6w75QHW09vmWuWXwmjOK/c0VHadgyDJjyN09E6FrN/jQe17zTj1WHiu3j2KlF47Qt8PHgeI7F8m4kQ4iOMHtDW/8AC6x+J4yk0SsO3vZhDmEs3gDunhvUd3e7L5XwK3jAkDoYXA2DEwg9xaKVR2p/4SDuyh9VKpbPtZ2SwsxJHBs0I3YweHSRD3u73tHCuwX211lby41aRIXCnJ7tfdJ5eNjsmxXbobJ93cGsfUZaacd4Ghdce9UH7Ymkv9UP9rH/AKFsNr4DCiu+ijvt3GX6ljjyzK052aVDb2mZLFtB0m87rMnfd8lsWOT8wYo6M0lkZGlcSTJcXTCaJp3mNYQA6wC0AV749XWtiaK5CvDgsoyD7v8A6+z1tXox5JvlqddDKpc6299TWbWSbTj7o/q0X0pFrK82ToyCU70sEMjqq5GMca7LIXlxZPLrZtc8lozPZfiPfmulAPRxROD39Qc6g1t9vM+AWr2vlDAyNoaxrWNHJrAGtHmC8OntPQ4ULppnd0cY9/JJ1MYOs+gCyeAVyW8t7SJM8J6lT0A8f2hzu+KQecdB/wAFaBawvROsEkGa3Nd7Jxle+VrT75shO+0X3ONX2BbTo7SUWTG2aF4kjdycOo9YI5gjrB4haeIhzp/jRzipPZjmumK+LSGUHgt35XSMJ5OY87wI7edeIKtmyTFeG5cxBEcnRsY7qc5nSF9doG8BfbY6le58dklCRjHgcg9rXAeFr6NAAAAAA5AcgErxHLHw0Fi1XLZPeVD2UTNdHmUbuVjv0XB1H0FdHXvWpmLA+CN15UzC1rWnjGx3Ayu7OF12nuBqjajawtwsk9JwgmaGSEfFINsf4CyPBx7Ex4m8dMVaVo2KUW1w7WkfOF+f5IHRExSDckjO69p5hw5rfopWvaHNcHNcLa5pBaQeRBHMKEmLG4hzo2OcOTnNaXDwJC4w5vL30Lkx89HB2eYr49Hx77S0ve97QeB3HHga76vwIXu1udWj8y/9O8ecih6SuraoO0XWZjm/YULg47wOQ5vENDTbY7+VvAE9gFdakbyZN/ktamNHa2d/B0X5cv1jl0Nacl8eFkSRu3XsaHMd2ODmkFc7Z58HRfly/WOXs1x+D8ryf8wSv5X9/wChej+j1aC0w3Lx4528C4U9vyZB75vz8u4grw646B+zMYhouaK3w9pPxmfpD0gKk6i6e+xsjonmocghpvk2Tkx38D4jsWpK5JeK9r+hL5z1MKATpWnXzQXQT9OwVFkEk1ybNzcPPxd+0qwF9GKVJNHkpaehUmAnSdLogqTpOk0B57RaiCi1SE7TtQtO0BK16tHaTlxpOlhcGv3SLIa7gefA8F47RajW+jL2LB/bvSH4dv8AtQ/0ri5WU+WR8kh3nyOLnGgLJ7hwC+NpWuVEz2RXTfc9GJmyQvEkT3Rvbyc3nXYeojuPBd4bRM8Cva5/GMbt70PA9CrNpWlRNd0FTXY6Wk9YsvKBbNO9zDzjbTI67C1tbw8bXvZr9pAAASs4ADjGwnh2nrKrtpEp5c61ocn8ns0ppWXKk6WYhz90NtoDRuiyOA8SvLHM5jg5jnMc0+xcwlrge4jiFC0rXSSS0TZYcbX/AEhGK6VknlWNJ+du6T51OTaLpAj38Le9kQv94lVq0rXPlR8HXOvk92kdO5WSAMid8rQ6w07gaHURe60AcifnXPv5wbB676ihJdpJdEct7O9g686QhAaJ+kaBwE7RJX6XBx85XrO03SP/AKniIpb+tVVSXDxQ/YvOvksGTr9pKT/MdGOyKOIekgn0rinOl6XpjI8zb+/0pJ398cnX2r4IXSiZ7Ijpvud6DXzSTP8ANF/c+OE+ndBXqG0vSI+NjnxiP8HBVZC58qH7IvOvkss+0fSTwQJIo7+NHE3e/fLgq/l5kszzJNI+V5+NI4kgdg+SO4UF8kLqYmeyI6b7gvTg6Smx3b8EskTjzLCQD+UOTvOF5k101vuQssO0XSTRRljf3yRMv92l8svXzSMoo5HRg8xCxjD+1RcPMQq+E1n5UfCOudfIySSXElznG3OcSXE9pJ4k95TCSYWhye7Rum8rG+8TyRC+LQQWX27jgW330u0zaLpECt+F3e6IX6CAqwpBcVjmu6OlTXZnZztb8+cFr8l7Wnm2INjHztG96VyGtA4DggKQVUqeyI233Ovo3WvMxoxDDKGxtJIBZG7i4kniRfMr65ut+bPG+KSYOjeKcBHELF3zAsclxApBc+XO96LyfbY6Xfi12z2ta0TimgAXHETQFcSRZPeuCFIK1Krugm12Ovn605eRGYppGvY6iR0cQ4g2CCBYK5QCApAIpU9g233ABMBFJ0qQKTpOkUgPBaLUbRapCdotRtFoCdotRtFoB2i1G0WgJWlaVpWgHaVotK1QCVotIoAtK0WkgBJCSAEISVAJIQgBCEIAQhCAAmkhANNJMIBhMJKQUAwpBRCkEAwpBIKQUAwpBIKQQDCkEgpBQowpAJBSQAFKklIIATpCagOTadqKAuyEkWkgICVpWkhAO0WkhAO0rQkgHaVoSQBaEkIAKSCkgBJNJUAkhCgBCChUCQhCAE0kIBoQhAMJpJhAMKSSYUAwpBIJhASCkFEKQUBIKQUQpBASCkohTUKSCYSCkgGEwkFIKAE0IQH/2Q=="/>
          <p:cNvSpPr>
            <a:spLocks noChangeAspect="1" noChangeArrowheads="1"/>
          </p:cNvSpPr>
          <p:nvPr/>
        </p:nvSpPr>
        <p:spPr bwMode="auto">
          <a:xfrm>
            <a:off x="457200" y="73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AutoShape 12" descr="data:image/jpeg;base64,/9j/4AAQSkZJRgABAQAAAQABAAD/2wCEAAkGBg8PDw8PDw8PDw8PDxQUDw8PFA8UDxQPFBQVFBQUFBQXHCYeFxkjGRQUHy8gIycpLCwsFR4xNTAqNiYuLCkBCQoKDgwOFw8PGi0kHyUuLCwqMCwsLCwsLC8sLCwpKSwsKSwsKSwsLCwsLCkpKSwsKSwsLCwsKSwpLCwsLCwsLP/AABEIAIoBbgMBIgACEQEDEQH/xAAcAAACAwEBAQEAAAAAAAAAAAAAAQIGBwUEAwj/xABMEAABBAEABgUECg8IAwAAAAABAAIDEQQFBgcSITETQVFhcXOBobEiJCUyNUJSkbKzFBcjM1NicnSChJKiwcLSFiY0RFST0dNjZPD/xAAZAQEBAQEBAQAAAAAAAAAAAAAAAQMCBAX/xAAoEQADAAIBAgYBBQEAAAAAAAAAAQIDERIhMQQTMkFRcWEUIjOBwUL/2gAMAwEAAhEDEQA/APipBJSC+yfPBNATQCQmhAJJSSQESEipFIoCJUVIpFUEColSKiUBEqJUiolUhEqJUiolARKiVIqJVBEpFSKigEoqSSAihNJUCQhCASE0kAIQhACE0IAQhNAJNCaASE0UgBCaKUAITpFIBUhNFIDrhSCiFILgo00k0AIQhACRTSQCSKaSAiUipFRKoIlRKkVEoCJUCpFRKpCJUSpFRKAiVEqRUSqBFRKkVFAJJMpIBJJpKgSE0kAIQhACEIQAmhCAEITQAhNFIAQmnSgEhOk6QCpFKSKQCpFJ0nSA6aaiFK1wUkhJNANCS9GjsF080cLPfSOoE8gOZJ8ACfMp2B5yULX9E6u42K0CONpeBxlcAZHHtvq8BwXTpeV+KXsjdYflmGJFWXaH/jj5CP1vVZK9MVySZjS09CKiVIqJXZCJUSpFRKAiVEqRUSqCJUSpFRKEIlRKkVEqgiUimvfq9gsyMvHgkvclkDXbpo1R5HqUb0tlS2c5Ira8XZ9oyP8Aywef/K6R4+Zxr0LOtouHFDnmOGNkUYgjIZG1rW2S6zQWOPPN1pHdY3K2ysFJNJegzBJNCASE0IBJoQgBNCEABNFJqAELRNR9SMPKxGZE7ZHvc94Ld9zWANeWit2jyHauxrRqvhY+j8p0ONEx7YvYv3Q6QcRye6z6V534iVXE1WJtbMkTpCdL0GQIpOk6QCpOk6TpARpFKVIpAe4KSgCpWuSkrTtQtNQElYdQgDnx9zJCPHdr+JXCw4g+WJhunyMaa505wBr51qGidT8fFlE0bpi4AgB7mltHgeAaFhmtTLT9zTHLb2d61nGs2tubHmTxxT9FHG4Na1rIXfFBJJe0m7J9C0W1wc7UrEnlfM/pd+R1u3X0LoDgK7l4sVTL3SPTabXQzPO0hNkP6SeQySUBvEMb7EXQpgA6z1LzEqy6Q1dhGk4sKMyCNwZvGwXglrnGiRXIDqVj+1lifhsr9qD/AK17nmiUjzeXT2ZsVErSvtY4n4bK/ah/61x9MbNZY2l+NJ0wAvongNkr8Ujg493BFnhvuHipFLKiVJwo0bBB4g877F2tXNUJ872QIihBoyuBNkcwxvxj5wO/qW1UpW2cJN9EcEqJWqY2zPCaPZumlPXbw0eYNA9ZU5tmmA7kJmd7ZCfpWsP1MGnk0ZMVEq266amR4EUcscsjxJL0e7IGWLY517zQPkcq61yNXtWZ895bEA1ja6SV17jb6vxnd3qWyyS55exm5aejjlIrVcLZZhtH3WSaZ3XxDGeYNFjzkr7zbMdHOBDWzRn5TZHEj9ux6Fl+qg08mjISuvqefdDD8uPUV2tZtm82Kx00DzkRNFvaRUzWjrocHjtqvBcTVA+6GH5dq0dq4bk44uaSZudrHtqHwk783i/mWwWqzprUPHzMk5M8k3vGs6Nha1tNviTRPX1EL5+C1FbZ6skulpGMpLYvtZaMr71Lfb00t+ulwtPbKg1jpMKR7nDj0E26d4djHgCj2B132he2fE429HneKkZ0hDuF3wrnfCq532K7aubMJshjZcp5xo3C2xtAM5B5E3wZ4EE9oC2u5hbozUuuiKShbDFst0aAA5k0h7XSvBP7FBfHN2U4Lx9ydPAeqn77fOHgkjwIWH6rH+TTyaMkTXb1m1RyNHuHSVJE81HOwENJq91wPvHc+FnuJ41x4YXPc1jGlz3EBrWi3Fx4AAL0Kk1tGbTXRkE1oehdkxc0OzJnMJ49DBu2O50jgQfADzld9uzHRo5xyu7zLKPUQsK8TjRosVMx5NalpHZRiuBOPLLC6uAfUkfnBp37yz3TWg58KUwzto1bXN4se3taf/iF3GWb7HNQ57mpbNPgyHyk31rl7Nd/g3L8l/MF4tmx9zYvKS/WOXs12+DsvyX8wXz6/lf3/p6l6P6MVTAX3wsJ80jIYhvSSODWDqs9Z7ABZJ7AVpkWy3DDRvSZBdQ3iHRgF3WQN3gF9DJlmO55Zh12MtpOlctctWMHAiZuOndPK6o2uewtDRW+9wDQaHAeLh3qngLqLVraJU8XpipFJ0mujkVIpSpFID0Ap2oAp2oUnadqFp2gPRhTBksTzyZIxxrnTXAmvmWoaI1xx8uXoYmzBxaXW9rQ2hz4hx7Vk9qybPz7eHkZP4Lz54VTt+xpjpp6NPtVrP1/xoJZIXRZBdG4tJaIt0kdlvBVktY/rMfbuV5d3rXkwY1baZvkpyuh0Y9ZIjpQ5z2yiIG2tppk+89GOF1zs81ZjtNxPwWUf0Yv61RdDaCnzHlkLRTffvcaY0HlZ7e4cVZ2bMHV7LLAPY2IkfOXr05JxJpUzKHfsWDQ+vOLlSiFoljkde4JWtAcQLoFpIugeasNqlaM2edBPFN9lb3RSB270dXXVe9wVytePIoT/Ybxy1+4y3XLRYOlOiZ7E5JiPDqdIdwn5wXecrT8TGZDGyKMbrI2hrQOwKhaxH3dxP1f6x60C1plbcwvwcwutHF1k1xgwCxj2ySSPG8I492wy63nFxAAux2mj2LiN2r4/XjZNfimE+twXB2mH2+381j+nKqkVvjwRUpsyvJSbSLnrxrhjZ2NEyHpQ9k4eWyNr2Ije08QSObh1q9araMbjYcEQADujD5COuV43nH5zXgAsPk5HwW+4Z+5ReTb9ELjxEqJUo6xPlTbObrZrO3R8DZOjMr5H7kbL3QXUXEudRoADsPUuFqztIdlZLMeXHbH0thj43lwDgC6nAgcDR435lZ9K6Fx8trW5EYkax280bz206qv2JHUvHhanYEEjJYscMkYbY7flNGiORdXIlYy8fHTXU0avl0fQ7trJZdFNxdPRRMAbGciN8bRyDH8aHYA7eA7gFq9rONYz/eHE8Mf6T11gfWl+GTIu32aParmsevWNgPET2yyzFod0cTRwa4kAlziG/FPAEnuVhtZHtP+Ef1aL6UimCFdaZclOVtF71a15x897omMkila3eDJN32TRVlpaSOFjgaKsdrHtmnwizyMnqC1+0zworSGOnS2zMMHQscusM8ZA6OKV07mdRO6x4H+5ID5lqlrO9An+8ef5F/qxloNq53tz9ImL3+yrawbR8XDmdj9HLPIz750e4GMJAO6S4izRHJdXVzWjH0hG58O81zCBJHIAJGEixdEgg0eIJ5HsWO61f4/M/OZPpFWzZD7/O/Ig9cy1vBKxcl36HE5G70X7TmjGZWNNjvAqRhAPyXjixw7w4A+ZZ5sl0WHzTZL28YWNbHfU+Te3z4hoA/TK08FUTZV97zfzgeorKKax2vo7pJ3LL9apOXtXxGSOYyHImY010rOjDHVwJYHOBI7+F9St+QfYP8AyHeor88wD2LfyR6l14fFN75Ey251o/QOitLRZULJ4Xb0b7qwQQQaII6iCuJtF0Y2bAkfQ38epGHrABAePAtJ84C+GzI+548vJ6wuprefc/N/NpPolZ64ZdL5OvVHX4Ofs4+DYvKS/WOXs10Pudl+S/mC8Wzr4Oi8pL9Y5d3SOCzIifDJe5JQeB1tBBI89V50t6yt/n/RK3C+ipbNtXejj+zZB7OVtQA9UPW7xd6gO1XPJymRMfJI4NjjaXPceQaBZKk0AAACgBQA5ADkAqFtN0w8dHhtDmseBJK7qfRIawHrAI3j+inXNkHTHJT9OaYfmZEmQ+xvcI2H4kQ963x4knvJXhpOk6X1EklpHj3vqACKTpOlQKk6TpOkArTtRtFoQnadqFp2oUlasmz8+3h5F/8ABVm1ZNnx9vDyMn8qzy+hnUepGoWsf1mPt3K8u5a8sf1mPt3K8u5eTwvqZvm7I0TUbGbHgQkDjIXPce0lxA/da0eZdLTWlm4kEk72ucGV7FtWS5waBx5cSOK4Wz7SbZMXob+6QOII69xxLmu8LJHmVjycdkrHRyND2PFOaeRCxydMj5fJpPpWiraN2itnmih+xnN6WQM3jIDVmrrd4q4WuRgar4WO4PigaHt4te4ue4HtBcTS6tqZHDf7EWeX/RQNZpQ3TeITyH2P6ZHD+K0G1lm0VxGeCCQRjxkEcwQ59FXfVjWWPNiBsCdgAmj6w75QHW09vmWuWXwmjOK/c0VHadgyDJjyN09E6FrN/jQe17zTj1WHiu3j2KlF47Qt8PHgeI7F8m4kQ4iOMHtDW/8AC6x+J4yk0SsO3vZhDmEs3gDunhvUd3e7L5XwK3jAkDoYXA2DEwg9xaKVR2p/4SDuyh9VKpbPtZ2SwsxJHBs0I3YweHSRD3u73tHCuwX211lby41aRIXCnJ7tfdJ5eNjsmxXbobJ93cGsfUZaacd4Ghdce9UH7Ymkv9UP9rH/AKFsNr4DCiu+ijvt3GX6ljjyzK052aVDb2mZLFtB0m87rMnfd8lsWOT8wYo6M0lkZGlcSTJcXTCaJp3mNYQA6wC0AV749XWtiaK5CvDgsoyD7v8A6+z1tXox5JvlqddDKpc6299TWbWSbTj7o/q0X0pFrK82ToyCU70sEMjqq5GMca7LIXlxZPLrZtc8lozPZfiPfmulAPRxROD39Qc6g1t9vM+AWr2vlDAyNoaxrWNHJrAGtHmC8OntPQ4ULppnd0cY9/JJ1MYOs+gCyeAVyW8t7SJM8J6lT0A8f2hzu+KQecdB/wAFaBawvROsEkGa3Nd7Jxle+VrT75shO+0X3ONX2BbTo7SUWTG2aF4kjdycOo9YI5gjrB4haeIhzp/jRzipPZjmumK+LSGUHgt35XSMJ5OY87wI7edeIKtmyTFeG5cxBEcnRsY7qc5nSF9doG8BfbY6le58dklCRjHgcg9rXAeFr6NAAAAAA5AcgErxHLHw0Fi1XLZPeVD2UTNdHmUbuVjv0XB1H0FdHXvWpmLA+CN15UzC1rWnjGx3Ayu7OF12nuBqjajawtwsk9JwgmaGSEfFINsf4CyPBx7Ex4m8dMVaVo2KUW1w7WkfOF+f5IHRExSDckjO69p5hw5rfopWvaHNcHNcLa5pBaQeRBHMKEmLG4hzo2OcOTnNaXDwJC4w5vL30Lkx89HB2eYr49Hx77S0ve97QeB3HHga76vwIXu1udWj8y/9O8ecih6SuraoO0XWZjm/YULg47wOQ5vENDTbY7+VvAE9gFdakbyZN/ktamNHa2d/B0X5cv1jl0Nacl8eFkSRu3XsaHMd2ODmkFc7Z58HRfly/WOXs1x+D8ryf8wSv5X9/wChej+j1aC0w3Lx4528C4U9vyZB75vz8u4grw646B+zMYhouaK3w9pPxmfpD0gKk6i6e+xsjonmocghpvk2Tkx38D4jsWpK5JeK9r+hL5z1MKATpWnXzQXQT9OwVFkEk1ybNzcPPxd+0qwF9GKVJNHkpaehUmAnSdLogqTpOk0B57RaiCi1SE7TtQtO0BK16tHaTlxpOlhcGv3SLIa7gefA8F47RajW+jL2LB/bvSH4dv8AtQ/0ri5WU+WR8kh3nyOLnGgLJ7hwC+NpWuVEz2RXTfc9GJmyQvEkT3Rvbyc3nXYeojuPBd4bRM8Cva5/GMbt70PA9CrNpWlRNd0FTXY6Wk9YsvKBbNO9zDzjbTI67C1tbw8bXvZr9pAAASs4ADjGwnh2nrKrtpEp5c61ocn8ns0ppWXKk6WYhz90NtoDRuiyOA8SvLHM5jg5jnMc0+xcwlrge4jiFC0rXSSS0TZYcbX/AEhGK6VknlWNJ+du6T51OTaLpAj38Le9kQv94lVq0rXPlR8HXOvk92kdO5WSAMid8rQ6w07gaHURe60AcifnXPv5wbB676ihJdpJdEct7O9g686QhAaJ+kaBwE7RJX6XBx85XrO03SP/AKniIpb+tVVSXDxQ/YvOvksGTr9pKT/MdGOyKOIekgn0rinOl6XpjI8zb+/0pJ398cnX2r4IXSiZ7Ijpvud6DXzSTP8ANF/c+OE+ndBXqG0vSI+NjnxiP8HBVZC58qH7IvOvkss+0fSTwQJIo7+NHE3e/fLgq/l5kszzJNI+V5+NI4kgdg+SO4UF8kLqYmeyI6b7gvTg6Smx3b8EskTjzLCQD+UOTvOF5k101vuQssO0XSTRRljf3yRMv92l8svXzSMoo5HRg8xCxjD+1RcPMQq+E1n5UfCOudfIySSXElznG3OcSXE9pJ4k95TCSYWhye7Rum8rG+8TyRC+LQQWX27jgW330u0zaLpECt+F3e6IX6CAqwpBcVjmu6OlTXZnZztb8+cFr8l7Wnm2INjHztG96VyGtA4DggKQVUqeyI233Ovo3WvMxoxDDKGxtJIBZG7i4kniRfMr65ut+bPG+KSYOjeKcBHELF3zAsclxApBc+XO96LyfbY6Xfi12z2ta0TimgAXHETQFcSRZPeuCFIK1Krugm12Ovn605eRGYppGvY6iR0cQ4g2CCBYK5QCApAIpU9g233ABMBFJ0qQKTpOkUgPBaLUbRapCdotRtFoCdotRtFoB2i1G0WgJWlaVpWgHaVotK1QCVotIoAtK0WkgBJCSAEISVAJIQgBCEIAQhCAAmkhANNJMIBhMJKQUAwpBRCkEAwpBIKQUAwpBIKQQDCkEgpBQowpAJBSQAFKklIIATpCagOTadqKAuyEkWkgICVpWkhAO0WkhAO0rQkgHaVoSQBaEkIAKSCkgBJNJUAkhCgBCChUCQhCAE0kIBoQhAMJpJhAMKSSYUAwpBIJhASCkFEKQUBIKQUQpBASCkohTUKSCYSCkgGEwkFIKAE0IQH/2Q=="/>
          <p:cNvSpPr>
            <a:spLocks noChangeAspect="1" noChangeArrowheads="1"/>
          </p:cNvSpPr>
          <p:nvPr/>
        </p:nvSpPr>
        <p:spPr bwMode="auto">
          <a:xfrm>
            <a:off x="609600" y="2254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" name="Picture 14" descr="http://www.nanaimofilmfest.org/images/facebo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0" y="2507869"/>
            <a:ext cx="1102091" cy="94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25" y="3859275"/>
            <a:ext cx="1487887" cy="87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1.pcmag.com/media/images/316680-stuxnet-worm.jpg?thumb=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213" y="1023167"/>
            <a:ext cx="1961496" cy="137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ryptolocke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71" b="14552"/>
          <a:stretch/>
        </p:blipFill>
        <p:spPr bwMode="auto">
          <a:xfrm>
            <a:off x="7246478" y="3408633"/>
            <a:ext cx="1120581" cy="168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2" descr="http://www.hurriyetdailynews.com/images/news/201207/n_25671_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935" y="5158838"/>
            <a:ext cx="2271992" cy="134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61" y="885110"/>
            <a:ext cx="1978002" cy="144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" name="Picture 27" descr="http://www.gadgetlite.com/wp-content/uploads/2010/07/Kanguru-Defender-Basic-Entry-Level-Hardware-Encrypted-Flash-Driv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48421" y="5565066"/>
            <a:ext cx="1633785" cy="81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154869" y="3174967"/>
            <a:ext cx="3330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/>
              <a:t>CYBER TERRORISM</a:t>
            </a:r>
          </a:p>
        </p:txBody>
      </p:sp>
      <p:pic>
        <p:nvPicPr>
          <p:cNvPr id="2052" name="Picture 4" descr="Mumsnet-HIRES-logo-jpegversion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551" y="4745794"/>
            <a:ext cx="1393504" cy="124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-119528" y="3460252"/>
            <a:ext cx="2628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Digital Simplification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-151043" y="4589577"/>
            <a:ext cx="2628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Digital Eject</a:t>
            </a:r>
          </a:p>
        </p:txBody>
      </p:sp>
      <p:pic>
        <p:nvPicPr>
          <p:cNvPr id="1032" name="Picture 8" descr="http://upload.wikimedia.org/wikipedia/commons/thumb/0/04/National_Security_Agency.svg/718px-National_Security_Agency.sv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008" y="983362"/>
            <a:ext cx="2139950" cy="223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static.guim.co.uk/sys-images/Guardian/Pix/pictures/2013/6/23/1372015020195/Edward-Snowden-008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976" y="926390"/>
            <a:ext cx="2368550" cy="142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762" y="3533044"/>
            <a:ext cx="2452886" cy="122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2404188"/>
            <a:ext cx="1751272" cy="98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886200" y="6644341"/>
            <a:ext cx="18934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©Atlantic Lottery Corporation 2014</a:t>
            </a:r>
            <a:endParaRPr lang="en-US" sz="900" b="1" dirty="0"/>
          </a:p>
        </p:txBody>
      </p:sp>
      <p:pic>
        <p:nvPicPr>
          <p:cNvPr id="49" name="Picture 12" descr="https://encrypted-tbn2.gstatic.com/images?q=tbn:ANd9GcT5C1_5WKnW1_0BLVAz4LMENPiWlb1wqbQRlMQ4exvbShhsPUUjtdPX_i1g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941" y="2376055"/>
            <a:ext cx="12477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914596" y="2521945"/>
            <a:ext cx="129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Leaky</a:t>
            </a:r>
          </a:p>
          <a:p>
            <a:pPr algn="ctr"/>
            <a:r>
              <a:rPr lang="en-US" sz="2000" b="1" dirty="0" smtClean="0"/>
              <a:t>Apps</a:t>
            </a:r>
          </a:p>
        </p:txBody>
      </p:sp>
      <p:sp>
        <p:nvSpPr>
          <p:cNvPr id="51" name="TextBox 50"/>
          <p:cNvSpPr txBox="1"/>
          <p:nvPr/>
        </p:nvSpPr>
        <p:spPr>
          <a:xfrm rot="5400000">
            <a:off x="7403620" y="3874131"/>
            <a:ext cx="2628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Data</a:t>
            </a:r>
          </a:p>
          <a:p>
            <a:pPr algn="ctr"/>
            <a:r>
              <a:rPr lang="en-US" sz="2000" b="1" dirty="0" smtClean="0"/>
              <a:t> Ransoming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-111782" y="6343897"/>
            <a:ext cx="2628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Device Encryption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4923" y="2399429"/>
            <a:ext cx="2628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Data </a:t>
            </a:r>
          </a:p>
          <a:p>
            <a:pPr algn="ctr"/>
            <a:r>
              <a:rPr lang="en-US" sz="2000" b="1" dirty="0" smtClean="0"/>
              <a:t>Compromise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278803" y="5940490"/>
            <a:ext cx="2628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Data Amnesty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92365" y="5468466"/>
            <a:ext cx="1593924" cy="664135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6455384" y="5940482"/>
            <a:ext cx="2628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Zero Day Team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6018" y="5047987"/>
            <a:ext cx="2069892" cy="13767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69883" y="3555999"/>
            <a:ext cx="1561721" cy="87722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411854" y="4791602"/>
            <a:ext cx="3330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0000"/>
                </a:solidFill>
              </a:rPr>
              <a:t>Organized &amp; Radicalized</a:t>
            </a:r>
            <a:endParaRPr lang="en-US" sz="2000" b="1" i="1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953084" y="4314887"/>
            <a:ext cx="2628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Terms &amp; Conditions</a:t>
            </a:r>
          </a:p>
        </p:txBody>
      </p:sp>
    </p:spTree>
    <p:extLst>
      <p:ext uri="{BB962C8B-B14F-4D97-AF65-F5344CB8AC3E}">
        <p14:creationId xmlns:p14="http://schemas.microsoft.com/office/powerpoint/2010/main" val="66724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974">
        <p14:prism dir="u" isContent="1"/>
      </p:transition>
    </mc:Choice>
    <mc:Fallback>
      <p:transition xmlns:p14="http://schemas.microsoft.com/office/powerpoint/2010/main" spd="slow" advTm="273974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FFFF"/>
                </a:solidFill>
              </a:rPr>
              <a:t>Scenario Matrix</a:t>
            </a:r>
            <a:endParaRPr lang="en-US" sz="4000" b="1" dirty="0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648200" y="1219200"/>
            <a:ext cx="0" cy="5029200"/>
          </a:xfrm>
          <a:prstGeom prst="straightConnector1">
            <a:avLst/>
          </a:prstGeom>
          <a:ln w="381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914400" y="3657600"/>
            <a:ext cx="7467600" cy="0"/>
          </a:xfrm>
          <a:prstGeom prst="straightConnector1">
            <a:avLst/>
          </a:prstGeom>
          <a:ln w="381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295400" y="1447800"/>
            <a:ext cx="3200400" cy="21336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CIRCUMVENTION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00600" y="1447800"/>
            <a:ext cx="3200400" cy="21336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IMMERSION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295400" y="3810000"/>
            <a:ext cx="3200400" cy="2133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INTRUSION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800600" y="3810000"/>
            <a:ext cx="3200400" cy="2133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29000" y="914400"/>
            <a:ext cx="2662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Technology Adoption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29000" y="6183868"/>
            <a:ext cx="261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Technology Adoption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389178" y="3437182"/>
            <a:ext cx="206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Fragmented Market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7762603" y="343718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Unified Market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86200" y="6629400"/>
            <a:ext cx="18934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©Atlantic Lottery Corporation 2014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4163291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598">
        <p14:prism dir="d" isContent="1"/>
      </p:transition>
    </mc:Choice>
    <mc:Fallback>
      <p:transition xmlns:p14="http://schemas.microsoft.com/office/powerpoint/2010/main" spd="slow" advTm="159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FFFF"/>
                </a:solidFill>
              </a:rPr>
              <a:t>Scenario Matrix</a:t>
            </a:r>
            <a:endParaRPr lang="en-US" sz="4000" b="1" dirty="0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648200" y="1219200"/>
            <a:ext cx="0" cy="5029200"/>
          </a:xfrm>
          <a:prstGeom prst="straightConnector1">
            <a:avLst/>
          </a:prstGeom>
          <a:ln w="381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914400" y="3657600"/>
            <a:ext cx="7467600" cy="0"/>
          </a:xfrm>
          <a:prstGeom prst="straightConnector1">
            <a:avLst/>
          </a:prstGeom>
          <a:ln w="381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295400" y="1447800"/>
            <a:ext cx="3200400" cy="21336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CIRCUMVENTION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00600" y="1447800"/>
            <a:ext cx="3200400" cy="2133600"/>
          </a:xfrm>
          <a:prstGeom prst="rect">
            <a:avLst/>
          </a:prstGeom>
          <a:solidFill>
            <a:srgbClr val="D9D9D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IMMERSION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295400" y="3810000"/>
            <a:ext cx="3200400" cy="2133600"/>
          </a:xfrm>
          <a:prstGeom prst="rect">
            <a:avLst/>
          </a:prstGeom>
          <a:solidFill>
            <a:srgbClr val="D9D9D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INTRUSION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800600" y="3810000"/>
            <a:ext cx="3200400" cy="2133600"/>
          </a:xfrm>
          <a:prstGeom prst="rect">
            <a:avLst/>
          </a:prstGeom>
          <a:solidFill>
            <a:srgbClr val="D9D9D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29000" y="914400"/>
            <a:ext cx="2662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Technology Adoption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29000" y="6183868"/>
            <a:ext cx="261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Technology Adoption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389178" y="3437182"/>
            <a:ext cx="206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Fragmented Market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7762603" y="343718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Unified Market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86200" y="6629400"/>
            <a:ext cx="18934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©Atlantic Lottery Corporation 2014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723160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028">
        <p:dissolve/>
      </p:transition>
    </mc:Choice>
    <mc:Fallback>
      <p:transition xmlns:p14="http://schemas.microsoft.com/office/powerpoint/2010/main" spd="slow" advTm="1028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" y="889663"/>
            <a:ext cx="2269565" cy="168745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72300" y="6559550"/>
            <a:ext cx="2133600" cy="365125"/>
          </a:xfrm>
        </p:spPr>
        <p:txBody>
          <a:bodyPr/>
          <a:lstStyle/>
          <a:p>
            <a:pPr>
              <a:defRPr/>
            </a:pPr>
            <a:fld id="{23173F39-92F9-4E48-B956-EEF64E9D7B3D}" type="slidenum">
              <a:rPr lang="da-DK" smtClean="0"/>
              <a:pPr>
                <a:defRPr/>
              </a:pPr>
              <a:t>15</a:t>
            </a:fld>
            <a:endParaRPr lang="da-DK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14300" y="143525"/>
            <a:ext cx="90296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</a:rPr>
              <a:t> Circumvention</a:t>
            </a:r>
            <a:endParaRPr lang="en-US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AutoShape 2" descr="data:image/jpeg;base64,/9j/4AAQSkZJRgABAQAAAQABAAD/2wCEAAkGBxAPEhAPEA8PEA8PEA8PEBAODw8PEA8PFBIWFhQUFRQYHCggGBolHBQUITEhJSkrLi4uFx8zODMsNygtLisBCgoKDg0OGhAQGiwcICQsLCwsLCwsLCwsLCwsLCwsLCwsLCwsLCwsLCwsLCwsLCwsLCwsLCwsLCwsLCwsLDc3N//AABEIAKMBNQMBEQACEQEDEQH/xAAbAAACAgMBAAAAAAAAAAAAAAAAAQIHBAUGA//EAD8QAAIBAgIGBQkGBQUBAAAAAAABAgMRBAUGEiExQXETIlFhgQcjMkJSkaGxwRQzYnKS0SSywuHwQ1Njc4Ki/8QAGgEBAAIDAQAAAAAAAAAAAAAAAAECAwQFBv/EAC0RAQACAgEEAgEDAwQDAAAAAAABAgMRBAUSITETQWEiMlEjcaEzgZGxJEJD/9oADAMBAAIRAxEAPwC8QAAAAAAATA1GkWdQwdNye2pJNU49r7X3AVtBSrTlWqvWcnrO/F/sYcl9eHR4fF7v129My5ry60RH0LhOiuElcBSlba+HvJiNyre3bHdLFp1alaShRg3J7klds2K4o9y5Gbn2nxR0OW6D1J2liKmqt+rHbLxZliIhoWtMzuZdLgtGcJRtq0Yya9apeb8L7iVG2jBJWSSS4JJIkJkhARZI8a9CFRWnCM12SSa9zCNtFmGiOEqXcYOlJ8abaX6dxJty+YaJ4mheVJ9JFezfWty4lJpEslM16eay1NPGtPVqRcWtm63vRr3wfcOrh6lvxk/5ZcZ3Wx3Xca0xrw6tJi0bqdwsTYNFcJ0Utu8RMxKl6VtGpemT5lPBVVUjtg9k48JRNzHeLQ89yuLOG/4Wrl+MhXpxqU3eMl7u4u1WSAAAAAAAAAAAAAAAAB4Y3ExowlUm7RgnJsCqcwxk8bWlVn6KdorhGHBIpe/a2uLg+S/4e241d+dy70RrUQVyEi4BcJ0VwaJsGmLGc8PUjWpNpxd9n17jYx334lxebxe2ZvT0s3IM5hi6eutk47KkPZl3dxnc5s7koJgIkRYCZIiyUISYHnIlDT5xk1DEp68Ep8KkUlJePHkNI2r/ADXLK+CldXnSv6S3PmuDKZMMWbPH5V8M+J8HhsVGorrfxXYaF8c0ny9FxuTTNXdf+HrcxtnQbBorg0jPbsJrbtljy4Yy1mst1obnbw1XoZvzNV22+pPg1z3e43a23G3mc2K2K81ssyJZiMAAAAAAAEAwAAAAEwK/08zd1JrC05dWNuktucuC8CJnS1azadQ0lGGokvfzNS9u6XosOGMdIhO5VmK4NFcBXCRcGibCSlt37hvXlE0i0alHLcfUwVVVYbYvZKPCUew28d+6Hn+XxZxW8eloZbmEMTTjVpvqy4cYvimZWmyWEAkJsCDZYRYEJMlDwmxCsvCrIshrcZFTTjKOtGSs01sZeIVlxeL0enRcq9PWdJb1xgu/tRhzUiYZ8GW1Ld0PKFS5zb0msvUcXk1zU/J3MbaDYEbgQqK+3sM2K+p05/UOL8lO6PcLG0Jznp6XRTd6tJLf60ODNt5714dMgGAAAAAAAAAAACYGBnuYrDUalV74q0V2zexICqsPeUpVJbXJt3fFveYM1vp1en4N/wBSWTcwOsLg0TZCXjia2qu9/wCXMmOvdLT5fIjFTUe5edKq4vUmmmva3rmZMuLXprcLmbnsvLI1jXdbRNgK4EZpNWZNbds7hTJirkr22Zej2dTwNSz61Gfpx/qXebtLRaHm+Rx5w37ZWfQrxqRjODvGSumuKLtdJsBMnQiyRFslDzYEGSiWPXJRLArsyQpLMyGkpKopK8ZKzT3NdhiysmNx2lmj7wk+kp3dGb2fgl7L7jXvXubOHNOK3dDRKRpWrNZ09Rgy1zU7qi5Vm0TYNFcbTpmZHmLw1eFVejdRmu2De39/A3Md9w8xzsHxZJn6lb9GopJSTumk0+1MytJMAAAEAwAAAAABMDgPKHj9adPDReyPXlZ+s931ImdJrWbTEQ5+CsrGladzt6jHSKUisHchcXCUJTttJiNzpW9opWbT9NlollDxdbpJrzVLrSvuk+Efqbla6h5nNlnJabS6LTHRtVouvRVqsF1openFfVFmKJ1LhaNW+x7zVyY9eYd7g8qMkdlvb0uYduiLgK4EKsVJWZel+2WHkceM1dT7bvRDSB4eaoVX5mb2N/6cv2Zu1tuNvMZcU47TWyxL323Xb+xeGNFkhNgQbJQi2SIsIYtdloVlgVTJCstlo7unzMOZkxtljcJCtCVOavGSs7mFkVDmuAnhqs6M98Xsdtko8GjFlpurodP5PxX7Z9SxWzSel0VwFcJ0VzJhtqzQ6jg+TDOvcLN0EzDpcPqN9ei9X/zwN55h0oDAAAAAQDAAACFSainJ7opt8ltAqDF4l169Sq9t5Sa5X2GLLbUN/p2Puyd0/Quarvi5AVwPGreTjCO1yaVubsjYw1+3K6lm1EY4Wro9lqw1CFL1ra032zf+W8DYcZs7AV9p7o/0aeKoKyv52K9X8XIa34ItNZi0fTlcPX113mpkx9svS8PlVz0/L0uYm5oXICbA86sb8zNiydrS5vEjNG49uu0L0gbtha0v+qT92qzdrO4281as1nU+3ZsshAkRYQTJQhIIYlUtCJYVQyKy2ejm6fMw5l8bdGFlcnp9lXS0lXiuvR323uAIVwzRy17Zep6fm+XF+Y8I3MTe0VwnRXG9eUTXcadPoFjejxMYX6taLg+drr4o6NJ3Xbx/Jx/HltX8rPRZgMAAAAAAAAAA1GleK6LC1pcZR1Fzls+TYIVbh93Nmrmncu90zHrFv+XpcwuiLhKLkCZ1G240JwHTYnXavGitfu1nsivn7jepGo08ryL9+SbLOLMJgYmZpOnJNXT2NPc0+0vT2rbelX6SZI8NLpaafQyfhB9nIZKRZfBmtitFqtdCpdXOdenbL1fHzVzUi0C5TbPorgK5Cf7ITW5retvibGHJrxLldQ4XfXvpHlYGiOf/AGiKo1Jeegtl984rjzN3bz2nRFkIsCLZKqE9xIxKpaFWHULIls9G90uZizL426MLKhVpqScXtUk0/ECmM4wboValJ+pNpfl9X4WMOev6dun0vL2Zu3+WC2aT0yNwC4SysuxLpzhUW+nOM14O5t4J3GnnOr4+3JFv5XbTmpJNbU1dPuZsOQmAAAAAAAAAAcf5Sa9qNKn7VXW8Ixa+ckCXDQ3I0bzuz1XGp24og7lGcrgRm9hfHG7aa3Mv2YbS7/yd4TUoTq8as3+mKSXx1jeeXdYAAYuY+g/AtT2rb01zoRqQlCcVKElZxe5oyyrCt89ymeDqOO105bYS7ux95gyY+6G5xOTOG+/phaxz5jU6epx3rkr3QVyrJoXATZCdFTqyhJThJxnF3jJb0zcwZfqXB6lwu3+pT/dZujudRxdO+xVYq1SP1Xcbe3EltpIlCBKHnUJGLVLQqw6hZWWz0b9GfNGLMyY26MLKAK48o2E1a8KiX3lOz75RbXysRaNxLJiv2XrZxTZzZe1rO4iUbhYXINPTDy227jY48/q05XWKd2GLfxK5NFq/SYWhLiqai+cdn0Nx5ltgAAAAAAAAEwK/8pNS9WhD2YTf6mv2In0msbmIcrc5+3sKxqIgmwtorgQmzNgjdtuZ1W2scR/K3NGaHR4WhH/jUv1db6m28+2gABi5j6D8C1PatvTCw5llSHnmeAhiacqU1sadnxi+1FVoVfmWX1MNUdKotq3PhKPBmvmxd0bdHg8z4ban1LGuaGtPUVmJ8x6LWITorhOi1hEomsTGpZOWY+eHqRq03Zxe3skuxm9gy90al5nqHCnDbvr+2Vo5XmdPFU1Ug/zRe+MuKNqHKZQHnULIY1UtCssKqXVls9G/RnzRhzMuNujCyADkPKPQvRpz9ipb9S/sBV9V2bOdkjVpez4du/BWyOsUbWiuDSVCXWRkxTq8NHqNO7j2Wz5Pqt8Ko+xOa97b+p0HkHTgAAAAAAAAJgVt5RJfxUV2UYP3yl+xFvUsmGN3r/eHNXOc9jorg0VwaC22Njj/AG4vV5/bC58tjajRXZSpr/5RtOIygADFzH0H4fMtT2rb0waDM0qQyEVTDW6Q5NHF09XZGpHbCXY+x9xWVonSr8Xh50pSpzWrOLs19fE1M+LfmHa6bzuyfjv6+nhrGm9BrZXCxNg0Vya2mJ8KZMdclZrZtcgzmWFqa62weycL71+50cWXuh5Lm8S3Hvr6WdhMVCtCNSEtaMldP6czM0ftKZZEsaqWhVh1dxdWWy0b9GfNGHMyY26MLKAOc09jfCS7pwfzAqLE+kzQzfvl67pc741YeNzC6IuDSVGXWjzRfH+6GtzI/oX/ALLV8m0vM1V2Vf6UzpPEuuAYCAAGAAACArXyiL+Kj/0w/mkVt6llw/6lf7w5fWOc9iWsSaFwnR0ntXNGxx3D6xH7V1Ze/NUn20qf8qNpxGSAAYmZ/dvw+ZantW3pgUTMpDKiVkekSFnPaW6P/aY9LTVq0Fu/3I9nMrKVaVqbi2mmmnZp7GnxuaObFrzD0nTed3/08k+Y9fl4uRrOzonIGiuE6CmXpeaTtg5HGrnpNLQ6PRXSD7NLUntoTe1b9SXadPHeLRt47kYLYb9lli66klJNNSV01uafEytaXhWRZEsKtufJloUls9G11Z80YcvtlxtyYmQAc7p2/wCEn+eC+YFPYt9Z+Bz8/wC6Xr+lx/41ZeOsYXR0VwnSVB9aPNFsf7oa3M/0L/2lbHk2Xma3fVX8qOo8O68AAAGAAAAAgK88pFO1alL2qbX6X/cifS9J1aHG3ObPt7SPMRJXCdIthOkqbNjjz5cfrFP0RZc2QVtfDUJf8UF4xVn8jbeebEAAxcy+7l4fMtT2rb019EzSpDKiVSmiBNESlx2mejmspYmitqV6sF6y9pFZja9bTE7hXlWNuTOfmxds7h6vp3N+enbM/qh5ORgdItYJ0WsBKFS3Iy4ss0lpc3h15FNff07PQ/SHVccNVleD+7k/VfY+46lbRMbh47LjtS01tHmHZVTLDDLCrbmXhSWz0d9GXNGDL7ZcbcGJkAHJ+USrbDwh7dRP9K/uPs+lR4mXWlzOblnd5e24FOzj0j8PLWMbcLWITp64TbOK7zJijdoaPUbdvGsuDyeU7YZy9qpJ+7YdN4r6dQAAAAAwAAAAOK8pdC8KFT2Zyh+pX/pAruTOdbxL2fHt34qz+EXIqz6K4NJU5bUZMU6u0uo4+/jz+Fq6A4nXwqjxpTlDwfWX83wN95J0oABiZn93Lw+ZantW3pgUTNKkMmJRL1QE0Qk2r7/8RArvTTRxUW69Jeam+vFf6cu3kUvXujTLhy2xXi9XD1YOLt7jnZMc1nT2XD5VeRj7v+XnrGNuaFyDRawTHtOlVty+TNnBm7Z1Lk9S6f8ANXvp+6Hf6KZ90q6Cq/ORXUk36cVw5nUrLyF4mJ1Le4jczLDFLZaO+jPmjBl9smNuDEygCvvKVi+vSpexCU3zk7f0/Ei06hbHWb3isfaspzu2+1tnKtO5e+x07aRX+ELkMhXAystV537E/wBjY40bu5PWrdvH1/Mrt0PodHhKC9qOv+p631N95FugGAgABgAAAAaDTfC9JhKlld03GovB2b9zYFR19jNHPXVnqelZO/Br+HncwumVwBSETqVb07qTX+Xc+TrMNSrOk3srRUo/njw+L9x0qzuIl4nLjnHeaz9LHLMYAxcy+7l4fMtT2rb019EzKQyIlZS9YkJTREiRCUa1KM4uEkpRkmmnuaYFWaXaP/Zp7LujO+pL2X7LZjyY+6G1xOTbj5IvDk6kXF2ZzL1ms6ezwZ65scXr9/4QuVZ9FrEA1gae2GxDi002mneLW9M3uPn/APWXn+r9O3/Vx/7rDyPOliaerJpVo2Ul7S7UdOsvLWh1uj3oy5ow5fa+NtzGyIuVtvYBTGmWZdNWrVE7qU9SH5Y7E/gYc9u2rpdJwTk5Efjy5W5zXs9FcJ0VwQ2uSUXL0d8pKEeb3G7xa/bzPXcm7Vp/HlfWFoqnCEFuhGMVySNt597AAAAAAAAAAHliqKqQnB7pxlF8mrfUCkM0oOnKUWrOEpRa8TX5Fdxt2uj5e3JNJ+2Bc03pCuQE2DTY5RjHTnGcfSpyUl3ribnHvuNPNdY4/beMsfa6suxka9OFWO1TSfJ8V7zZcZlAYuZfdy8PmWp7Vt6a6iZmOGREqs9YhL0RWUpIgMDFx+Cp14SpVI3hJbe1PtXeBUekeSTw83TlzhPhKJhzYovDodP5s8e/n9sudlsunsaOZMTWdS9nS1b1i1fMI3IXFwkmwjUMvB42VOUZwdpx3d/M6fGz71EvJdX6dOKZy0j9M+1xaEZlDE0nKL610px4p/sbGX24lHSGNkaDTHNPs+Hkk/OVbwh9WIFK5nWvLVW6K+Jz+Tfutp67o3GnHhm9vcsNs13ZRuANg07rQDL9evQTWyn52Xc0rr42Opir2008L1DN83Itb69LdRkaRgAAAAAAAAACYFZ+ULLdSt0iXVrq/wD7W8reN1lm4+T48kWcM9jscyY1Ont6TFo7o9IthfRNkGkqVXVafv5F8du2dsHJwRmxTRYmgGeKD+zTfUqPWpPsnxR0qz3RuHicmOcdprb3CwkyVGNmP3ci1fatvTW0TNLHDJgVWeqIS9EAyEmQADW57lUMVTdOWyVupPjGXDwJIU9nWWTpSlCcdWpBu69rvXcamfD3RuHa6V1CcVvjvP6Z/wANNc53rw9dGp9E2DRXCS1hEzE7hS9IvXtt526bRDOZYaaqQe5rXhe2vDijp480Xh4zqPAtxr7j9s+ly4HMadamq0JJwau29jj2p9ljK5yqdM8/6epKovu4rUpJ9i4+LMeW/bVu8Di25GWKx6j24hyvv5+Jy5nc7e6rWKxER6grkLEB74GlrziuF7vkjJhr3WaXUc/wYLW+/ULk8nmXatKddrbV6sfyI6rwbrwAAAAABgAAAAAGk0tyz7Th5pK9SHXh23W9eKuBTOPhZ63B/M0eRTU7en6Nye/H8dvcMW5rO2TZIVyEszL8U4tK9tqcX7LRtYMuvEuH1Xg98fLT39rf0Sz+OKh0c2lXgrSV/TXtI3Xl24zD7uXItT2i3praDM0scMiBWVnqiBNBKSISkQhG5KSYGg0pyNYqneNlWguq/a/CwhUWZ4Jwcuq4yi7Ti1ZpmjyMGv1Q9N0jqP8A8ck/2a65oPSRGi1iUk2QJUqzg1Jb18S1LTWdwxZ8FM1JpZ1GX51JUakYT1YVEukjf0bPb7zp0yxau3ieTwcmHL8cRvfpzeOxXSSv6q3I5+XJ3z+HrOncGONj/M+2NcxOiLgK4HR6MZbKrKEEuvWkorujxf1OhxqajcvI9b5XyZPjifEf9r0wWHVKEKcfRhFRXgbLhvcBAMBAADAAAAAAEwKs05yToarlFearNuP4ZcUUyV7q6Z+NnnDki8OFmnFtPejmWr2zp7nFkrkpFo+0WyGQrgK49TtOttxk+aSpyjJScakHeMlx7jewZt+JeW6n0z45+TH6+1rZZn9PF0ZK6jWUetDjzXajbr7cG3p70TPLFDIiVlaHrEqs9EBIgFwEwEyRFhDktM9H3WXT0l5yK68UvTj28xraazqVU47Dajuk7Pf+F95y+Rg7J7oey6T1H56/Hf8AdH+WHc1XbFwFcBqo1dLc967REzrStqVtaJmPSLIXFyQrgZGAw7qzUeC2y5GTFTus0eocuONhm339Lg8nmT6qeJkt61KS7FxZ1YjXh4O1ptMzP27cIMBAMBAADAAAAAAADX51lscVSnSlxV4vjGXBgUrnmXypykpJqdNuMlbfY1c+Lcd0O50fmxjt8VvU+mluaT1Wi1iDQuDRKQ3rzBNYnxPpssHmko+s4zVnGadn4m9g5PnUvM9R6PMbyYfP4d9o5pZCpaFdqE3sU1sjLn3nRi23mpiY8S7CDvt396JHrFlUppkJTQAEBhKLZIiwhBkwOA010dtrYinG8JbasF6r9pFLVifEr4slqXi1Z1MK3xdDUfc9xyM2Gcdvw9303n15WP8Ai0e3hcwujorkJFwE2E6FwaEU20ltb2JExG50re0UrNp9Q7rQ3R51pxppPV2SrS7I9l/gdTFj7IeD6hzbcrLM/UelyUKShFRirRikklwSMrQegAAAAAAAAAAAAAAAJgcxplo/9pj01Neegtq/3IrhzAp/MsG4NySaXFcUzQ5GHt8w9X0rqEZYjFk/dH+Wvuaru6K4CuDRNhOo+3vQxbjs3rsNjFyLU9+Ycrm9JxciNx+m38unyLSmrQsoT1ocaVTavB70dHHmrePDy3K6dm49v1xv8x6dxlmmGHq2U70pbPS2xvzMu2hp0dGtGavGUZJ7bxd7getwk7gJsCNyUEBi4vGU6SvUnGK/E/oES5TOdMqSUoUYdJdNOU9kbfUiZTFdyrfMcXB6ysm227R3JmnyM1NTWXf6T07lfJGSP0x+Wpucx7IrgFwFcJH+cx96hEzHufTptG8knOcUo3qzsorhFdp0OPg7Y3LyHV+pfLPxY/2/9rr0fyiOEpKmtsntnLjKX7G04O20AAAAAAAAAAAAAAAAAAEwKu06w0IYqSjFJTipSS3Ntbytl8dprbcK8rwSlJLg9hyskanw97xr2thrMz7h4lWyAIhIYCG5hExE+JbHLa0m7NtrvN/j3tM628x1njYqR3Vrqdt1h8TUpu9Oc4fklKPyN15t0+j2eYmpJQnWco7N6hf32uTCJd1Rk2rsvpD0KqxLBzOvKCvF22difzI2s4DNM+xTlKPTzSW7V1Yv3pXI2loq9SUtspSk7b5Scn8RfxHgjy53H4iblKOs7dm45ebJeft7fpPEw9kW7Y2xTVh27eyJQAAIRREn02OR01Kp1leyur8GbHHiJny5XWslqcaO2dbW/wCTjDw1atTVWvrKOtxStuOm8O7ZAMAAAAAAAAD/2Q=="/>
          <p:cNvSpPr>
            <a:spLocks noChangeAspect="1" noChangeArrowheads="1"/>
          </p:cNvSpPr>
          <p:nvPr/>
        </p:nvSpPr>
        <p:spPr bwMode="auto">
          <a:xfrm>
            <a:off x="0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AutoShape 4" descr="data:image/jpeg;base64,/9j/4AAQSkZJRgABAQAAAQABAAD/2wCEAAkGBxAPEhAPEA8PEA8PEA8PEBAODw8PEA8PFBIWFhQUFRQYHCggGBolHBQUITEhJSkrLi4uFx8zODMsNygtLisBCgoKDg0OGhAQGiwcICQsLCwsLCwsLCwsLCwsLCwsLCwsLCwsLCwsLCwsLCwsLCwsLCwsLCwsLCwsLCwsLDc3N//AABEIAKMBNQMBEQACEQEDEQH/xAAbAAACAgMBAAAAAAAAAAAAAAAAAQIHBAUGA//EAD8QAAIBAgIGBQkGBQUBAAAAAAABAgMRBAUGEiExQXETIlFhgQcjMkJSkaGxwRQzYnKS0SSywuHwQ1Njc4Ki/8QAGgEBAAIDAQAAAAAAAAAAAAAAAAECAwQFBv/EAC0RAQACAgEEAgEDAwQDAAAAAAABAgMRBAUSITETQWEiMlEjcaEzgZGxJEJD/9oADAMBAAIRAxEAPwC8QAAAAAAATA1GkWdQwdNye2pJNU49r7X3AVtBSrTlWqvWcnrO/F/sYcl9eHR4fF7v129My5ry60RH0LhOiuElcBSlba+HvJiNyre3bHdLFp1alaShRg3J7klds2K4o9y5Gbn2nxR0OW6D1J2liKmqt+rHbLxZliIhoWtMzuZdLgtGcJRtq0Yya9apeb8L7iVG2jBJWSSS4JJIkJkhARZI8a9CFRWnCM12SSa9zCNtFmGiOEqXcYOlJ8abaX6dxJty+YaJ4mheVJ9JFezfWty4lJpEslM16eay1NPGtPVqRcWtm63vRr3wfcOrh6lvxk/5ZcZ3Wx3Xca0xrw6tJi0bqdwsTYNFcJ0Utu8RMxKl6VtGpemT5lPBVVUjtg9k48JRNzHeLQ89yuLOG/4Wrl+MhXpxqU3eMl7u4u1WSAAAAAAAAAAAAAAAAB4Y3ExowlUm7RgnJsCqcwxk8bWlVn6KdorhGHBIpe/a2uLg+S/4e241d+dy70RrUQVyEi4BcJ0VwaJsGmLGc8PUjWpNpxd9n17jYx334lxebxe2ZvT0s3IM5hi6eutk47KkPZl3dxnc5s7koJgIkRYCZIiyUISYHnIlDT5xk1DEp68Ep8KkUlJePHkNI2r/ADXLK+CldXnSv6S3PmuDKZMMWbPH5V8M+J8HhsVGorrfxXYaF8c0ny9FxuTTNXdf+HrcxtnQbBorg0jPbsJrbtljy4Yy1mst1obnbw1XoZvzNV22+pPg1z3e43a23G3mc2K2K81ssyJZiMAAAAAAAEAwAAAAEwK/08zd1JrC05dWNuktucuC8CJnS1azadQ0lGGokvfzNS9u6XosOGMdIhO5VmK4NFcBXCRcGibCSlt37hvXlE0i0alHLcfUwVVVYbYvZKPCUew28d+6Hn+XxZxW8eloZbmEMTTjVpvqy4cYvimZWmyWEAkJsCDZYRYEJMlDwmxCsvCrIshrcZFTTjKOtGSs01sZeIVlxeL0enRcq9PWdJb1xgu/tRhzUiYZ8GW1Ld0PKFS5zb0msvUcXk1zU/J3MbaDYEbgQqK+3sM2K+p05/UOL8lO6PcLG0Jznp6XRTd6tJLf60ODNt5714dMgGAAAAAAAAAAACYGBnuYrDUalV74q0V2zexICqsPeUpVJbXJt3fFveYM1vp1en4N/wBSWTcwOsLg0TZCXjia2qu9/wCXMmOvdLT5fIjFTUe5edKq4vUmmmva3rmZMuLXprcLmbnsvLI1jXdbRNgK4EZpNWZNbds7hTJirkr22Zej2dTwNSz61Gfpx/qXebtLRaHm+Rx5w37ZWfQrxqRjODvGSumuKLtdJsBMnQiyRFslDzYEGSiWPXJRLArsyQpLMyGkpKopK8ZKzT3NdhiysmNx2lmj7wk+kp3dGb2fgl7L7jXvXubOHNOK3dDRKRpWrNZ09Rgy1zU7qi5Vm0TYNFcbTpmZHmLw1eFVejdRmu2De39/A3Md9w8xzsHxZJn6lb9GopJSTumk0+1MytJMAAAEAwAAAAABMDgPKHj9adPDReyPXlZ+s931ImdJrWbTEQ5+CsrGladzt6jHSKUisHchcXCUJTttJiNzpW9opWbT9NlollDxdbpJrzVLrSvuk+Efqbla6h5nNlnJabS6LTHRtVouvRVqsF1openFfVFmKJ1LhaNW+x7zVyY9eYd7g8qMkdlvb0uYduiLgK4EKsVJWZel+2WHkceM1dT7bvRDSB4eaoVX5mb2N/6cv2Zu1tuNvMZcU47TWyxL323Xb+xeGNFkhNgQbJQi2SIsIYtdloVlgVTJCstlo7unzMOZkxtljcJCtCVOavGSs7mFkVDmuAnhqs6M98Xsdtko8GjFlpurodP5PxX7Z9SxWzSel0VwFcJ0VzJhtqzQ6jg+TDOvcLN0EzDpcPqN9ei9X/zwN55h0oDAAAAAQDAAACFSainJ7opt8ltAqDF4l169Sq9t5Sa5X2GLLbUN/p2Puyd0/Quarvi5AVwPGreTjCO1yaVubsjYw1+3K6lm1EY4Wro9lqw1CFL1ra032zf+W8DYcZs7AV9p7o/0aeKoKyv52K9X8XIa34ItNZi0fTlcPX113mpkx9svS8PlVz0/L0uYm5oXICbA86sb8zNiydrS5vEjNG49uu0L0gbtha0v+qT92qzdrO4281as1nU+3ZsshAkRYQTJQhIIYlUtCJYVQyKy2ejm6fMw5l8bdGFlcnp9lXS0lXiuvR323uAIVwzRy17Zep6fm+XF+Y8I3MTe0VwnRXG9eUTXcadPoFjejxMYX6taLg+drr4o6NJ3Xbx/Jx/HltX8rPRZgMAAAAAAAAAA1GleK6LC1pcZR1Fzls+TYIVbh93Nmrmncu90zHrFv+XpcwuiLhKLkCZ1G240JwHTYnXavGitfu1nsivn7jepGo08ryL9+SbLOLMJgYmZpOnJNXT2NPc0+0vT2rbelX6SZI8NLpaafQyfhB9nIZKRZfBmtitFqtdCpdXOdenbL1fHzVzUi0C5TbPorgK5Cf7ITW5retvibGHJrxLldQ4XfXvpHlYGiOf/AGiKo1Jeegtl984rjzN3bz2nRFkIsCLZKqE9xIxKpaFWHULIls9G90uZizL426MLKhVpqScXtUk0/ECmM4wboValJ+pNpfl9X4WMOev6dun0vL2Zu3+WC2aT0yNwC4SysuxLpzhUW+nOM14O5t4J3GnnOr4+3JFv5XbTmpJNbU1dPuZsOQmAAAAAAAAAAcf5Sa9qNKn7VXW8Ixa+ckCXDQ3I0bzuz1XGp24og7lGcrgRm9hfHG7aa3Mv2YbS7/yd4TUoTq8as3+mKSXx1jeeXdYAAYuY+g/AtT2rb01zoRqQlCcVKElZxe5oyyrCt89ymeDqOO105bYS7ux95gyY+6G5xOTOG+/phaxz5jU6epx3rkr3QVyrJoXATZCdFTqyhJThJxnF3jJb0zcwZfqXB6lwu3+pT/dZujudRxdO+xVYq1SP1Xcbe3EltpIlCBKHnUJGLVLQqw6hZWWz0b9GfNGLMyY26MLKAK48o2E1a8KiX3lOz75RbXysRaNxLJiv2XrZxTZzZe1rO4iUbhYXINPTDy227jY48/q05XWKd2GLfxK5NFq/SYWhLiqai+cdn0Nx5ltgAAAAAAAAEwK/8pNS9WhD2YTf6mv2In0msbmIcrc5+3sKxqIgmwtorgQmzNgjdtuZ1W2scR/K3NGaHR4WhH/jUv1db6m28+2gABi5j6D8C1PatvTCw5llSHnmeAhiacqU1sadnxi+1FVoVfmWX1MNUdKotq3PhKPBmvmxd0bdHg8z4ban1LGuaGtPUVmJ8x6LWITorhOi1hEomsTGpZOWY+eHqRq03Zxe3skuxm9gy90al5nqHCnDbvr+2Vo5XmdPFU1Ug/zRe+MuKNqHKZQHnULIY1UtCssKqXVls9G/RnzRhzMuNujCyADkPKPQvRpz9ipb9S/sBV9V2bOdkjVpez4du/BWyOsUbWiuDSVCXWRkxTq8NHqNO7j2Wz5Pqt8Ko+xOa97b+p0HkHTgAAAAAAAAJgVt5RJfxUV2UYP3yl+xFvUsmGN3r/eHNXOc9jorg0VwaC22Njj/AG4vV5/bC58tjajRXZSpr/5RtOIygADFzH0H4fMtT2rb0waDM0qQyEVTDW6Q5NHF09XZGpHbCXY+x9xWVonSr8Xh50pSpzWrOLs19fE1M+LfmHa6bzuyfjv6+nhrGm9BrZXCxNg0Vya2mJ8KZMdclZrZtcgzmWFqa62weycL71+50cWXuh5Lm8S3Hvr6WdhMVCtCNSEtaMldP6czM0ftKZZEsaqWhVh1dxdWWy0b9GfNGHMyY26MLKAOc09jfCS7pwfzAqLE+kzQzfvl67pc741YeNzC6IuDSVGXWjzRfH+6GtzI/oX/ALLV8m0vM1V2Vf6UzpPEuuAYCAAGAAACArXyiL+Kj/0w/mkVt6llw/6lf7w5fWOc9iWsSaFwnR0ntXNGxx3D6xH7V1Ze/NUn20qf8qNpxGSAAYmZ/dvw+ZantW3pgUTMpDKiVkekSFnPaW6P/aY9LTVq0Fu/3I9nMrKVaVqbi2mmmnZp7GnxuaObFrzD0nTed3/08k+Y9fl4uRrOzonIGiuE6CmXpeaTtg5HGrnpNLQ6PRXSD7NLUntoTe1b9SXadPHeLRt47kYLYb9lli66klJNNSV01uafEytaXhWRZEsKtufJloUls9G11Z80YcvtlxtyYmQAc7p2/wCEn+eC+YFPYt9Z+Bz8/wC6Xr+lx/41ZeOsYXR0VwnSVB9aPNFsf7oa3M/0L/2lbHk2Xma3fVX8qOo8O68AAAGAAAAAgK88pFO1alL2qbX6X/cifS9J1aHG3ObPt7SPMRJXCdIthOkqbNjjz5cfrFP0RZc2QVtfDUJf8UF4xVn8jbeebEAAxcy+7l4fMtT2rb019EzSpDKiVSmiBNESlx2mejmspYmitqV6sF6y9pFZja9bTE7hXlWNuTOfmxds7h6vp3N+enbM/qh5ORgdItYJ0WsBKFS3Iy4ss0lpc3h15FNff07PQ/SHVccNVleD+7k/VfY+46lbRMbh47LjtS01tHmHZVTLDDLCrbmXhSWz0d9GXNGDL7ZcbcGJkAHJ+USrbDwh7dRP9K/uPs+lR4mXWlzOblnd5e24FOzj0j8PLWMbcLWITp64TbOK7zJijdoaPUbdvGsuDyeU7YZy9qpJ+7YdN4r6dQAAAAAwAAAAOK8pdC8KFT2Zyh+pX/pAruTOdbxL2fHt34qz+EXIqz6K4NJU5bUZMU6u0uo4+/jz+Fq6A4nXwqjxpTlDwfWX83wN95J0oABiZn93Lw+ZantW3pgUTNKkMmJRL1QE0Qk2r7/8RArvTTRxUW69Jeam+vFf6cu3kUvXujTLhy2xXi9XD1YOLt7jnZMc1nT2XD5VeRj7v+XnrGNuaFyDRawTHtOlVty+TNnBm7Z1Lk9S6f8ANXvp+6Hf6KZ90q6Cq/ORXUk36cVw5nUrLyF4mJ1Le4jczLDFLZaO+jPmjBl9smNuDEygCvvKVi+vSpexCU3zk7f0/Ei06hbHWb3isfaspzu2+1tnKtO5e+x07aRX+ELkMhXAystV537E/wBjY40bu5PWrdvH1/Mrt0PodHhKC9qOv+p631N95FugGAgABgAAAAaDTfC9JhKlld03GovB2b9zYFR19jNHPXVnqelZO/Br+HncwumVwBSETqVb07qTX+Xc+TrMNSrOk3srRUo/njw+L9x0qzuIl4nLjnHeaz9LHLMYAxcy+7l4fMtT2rb019EzKQyIlZS9YkJTREiRCUa1KM4uEkpRkmmnuaYFWaXaP/Zp7LujO+pL2X7LZjyY+6G1xOTbj5IvDk6kXF2ZzL1ms6ezwZ65scXr9/4QuVZ9FrEA1gae2GxDi002mneLW9M3uPn/APWXn+r9O3/Vx/7rDyPOliaerJpVo2Ul7S7UdOsvLWh1uj3oy5ow5fa+NtzGyIuVtvYBTGmWZdNWrVE7qU9SH5Y7E/gYc9u2rpdJwTk5Efjy5W5zXs9FcJ0VwQ2uSUXL0d8pKEeb3G7xa/bzPXcm7Vp/HlfWFoqnCEFuhGMVySNt597AAAAAAAAAAHliqKqQnB7pxlF8mrfUCkM0oOnKUWrOEpRa8TX5Fdxt2uj5e3JNJ+2Bc03pCuQE2DTY5RjHTnGcfSpyUl3ribnHvuNPNdY4/beMsfa6suxka9OFWO1TSfJ8V7zZcZlAYuZfdy8PmWp7Vt6a6iZmOGREqs9YhL0RWUpIgMDFx+Cp14SpVI3hJbe1PtXeBUekeSTw83TlzhPhKJhzYovDodP5s8e/n9sudlsunsaOZMTWdS9nS1b1i1fMI3IXFwkmwjUMvB42VOUZwdpx3d/M6fGz71EvJdX6dOKZy0j9M+1xaEZlDE0nKL610px4p/sbGX24lHSGNkaDTHNPs+Hkk/OVbwh9WIFK5nWvLVW6K+Jz+Tfutp67o3GnHhm9vcsNs13ZRuANg07rQDL9evQTWyn52Xc0rr42Opir2008L1DN83Itb69LdRkaRgAAAAAAAAACYFZ+ULLdSt0iXVrq/wD7W8reN1lm4+T48kWcM9jscyY1Ont6TFo7o9IthfRNkGkqVXVafv5F8du2dsHJwRmxTRYmgGeKD+zTfUqPWpPsnxR0qz3RuHicmOcdprb3CwkyVGNmP3ci1fatvTW0TNLHDJgVWeqIS9EAyEmQADW57lUMVTdOWyVupPjGXDwJIU9nWWTpSlCcdWpBu69rvXcamfD3RuHa6V1CcVvjvP6Z/wANNc53rw9dGp9E2DRXCS1hEzE7hS9IvXtt526bRDOZYaaqQe5rXhe2vDijp480Xh4zqPAtxr7j9s+ly4HMadamq0JJwau29jj2p9ljK5yqdM8/6epKovu4rUpJ9i4+LMeW/bVu8Di25GWKx6j24hyvv5+Jy5nc7e6rWKxER6grkLEB74GlrziuF7vkjJhr3WaXUc/wYLW+/ULk8nmXatKddrbV6sfyI6rwbrwAAAAABgAAAAAGk0tyz7Th5pK9SHXh23W9eKuBTOPhZ63B/M0eRTU7en6Nye/H8dvcMW5rO2TZIVyEszL8U4tK9tqcX7LRtYMuvEuH1Xg98fLT39rf0Sz+OKh0c2lXgrSV/TXtI3Xl24zD7uXItT2i3praDM0scMiBWVnqiBNBKSISkQhG5KSYGg0pyNYqneNlWguq/a/CwhUWZ4Jwcuq4yi7Ti1ZpmjyMGv1Q9N0jqP8A8ck/2a65oPSRGi1iUk2QJUqzg1Jb18S1LTWdwxZ8FM1JpZ1GX51JUakYT1YVEukjf0bPb7zp0yxau3ieTwcmHL8cRvfpzeOxXSSv6q3I5+XJ3z+HrOncGONj/M+2NcxOiLgK4HR6MZbKrKEEuvWkorujxf1OhxqajcvI9b5XyZPjifEf9r0wWHVKEKcfRhFRXgbLhvcBAMBAADAAAAAAEwKs05yToarlFearNuP4ZcUUyV7q6Z+NnnDki8OFmnFtPejmWr2zp7nFkrkpFo+0WyGQrgK49TtOttxk+aSpyjJScakHeMlx7jewZt+JeW6n0z45+TH6+1rZZn9PF0ZK6jWUetDjzXajbr7cG3p70TPLFDIiVlaHrEqs9EBIgFwEwEyRFhDktM9H3WXT0l5yK68UvTj28xraazqVU47Dajuk7Pf+F95y+Rg7J7oey6T1H56/Hf8AdH+WHc1XbFwFcBqo1dLc967REzrStqVtaJmPSLIXFyQrgZGAw7qzUeC2y5GTFTus0eocuONhm339Lg8nmT6qeJkt61KS7FxZ1YjXh4O1ptMzP27cIMBAMBAADAAAAAAADX51lscVSnSlxV4vjGXBgUrnmXypykpJqdNuMlbfY1c+Lcd0O50fmxjt8VvU+mluaT1Wi1iDQuDRKQ3rzBNYnxPpssHmko+s4zVnGadn4m9g5PnUvM9R6PMbyYfP4d9o5pZCpaFdqE3sU1sjLn3nRi23mpiY8S7CDvt396JHrFlUppkJTQAEBhKLZIiwhBkwOA010dtrYinG8JbasF6r9pFLVifEr4slqXi1Z1MK3xdDUfc9xyM2Gcdvw9303n15WP8Ai0e3hcwujorkJFwE2E6FwaEU20ltb2JExG50re0UrNp9Q7rQ3R51pxppPV2SrS7I9l/gdTFj7IeD6hzbcrLM/UelyUKShFRirRikklwSMrQegAAAAAAAAAAAAAAAJgcxplo/9pj01Neegtq/3IrhzAp/MsG4NySaXFcUzQ5GHt8w9X0rqEZYjFk/dH+Wvuaru6K4CuDRNhOo+3vQxbjs3rsNjFyLU9+Ycrm9JxciNx+m38unyLSmrQsoT1ocaVTavB70dHHmrePDy3K6dm49v1xv8x6dxlmmGHq2U70pbPS2xvzMu2hp0dGtGavGUZJ7bxd7getwk7gJsCNyUEBi4vGU6SvUnGK/E/oES5TOdMqSUoUYdJdNOU9kbfUiZTFdyrfMcXB6ysm227R3JmnyM1NTWXf6T07lfJGSP0x+Wpucx7IrgFwFcJH+cx96hEzHufTptG8knOcUo3qzsorhFdp0OPg7Y3LyHV+pfLPxY/2/9rr0fyiOEpKmtsntnLjKX7G04O20AAAAAAAAAAAAAAAAAAEwKu06w0IYqSjFJTipSS3Ntbytl8dprbcK8rwSlJLg9hyskanw97xr2thrMz7h4lWyAIhIYCG5hExE+JbHLa0m7NtrvN/j3tM628x1njYqR3Vrqdt1h8TUpu9Oc4fklKPyN15t0+j2eYmpJQnWco7N6hf32uTCJd1Rk2rsvpD0KqxLBzOvKCvF22difzI2s4DNM+xTlKPTzSW7V1Yv3pXI2loq9SUtspSk7b5Scn8RfxHgjy53H4iblKOs7dm45ebJeft7fpPEw9kW7Y2xTVh27eyJQAAIRREn02OR01Kp1leyur8GbHHiJny5XWslqcaO2dbW/wCTjDw1atTVWvrKOtxStuOm8O7ZAMAAAAAAAAD/2Q=="/>
          <p:cNvSpPr>
            <a:spLocks noChangeAspect="1" noChangeArrowheads="1"/>
          </p:cNvSpPr>
          <p:nvPr/>
        </p:nvSpPr>
        <p:spPr bwMode="auto">
          <a:xfrm>
            <a:off x="152400" y="-2317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6" descr="data:image/jpeg;base64,/9j/4AAQSkZJRgABAQAAAQABAAD/2wCEAAkGBxAPEhAPEA8PEA8PEA8PEBAODw8PEA8PFBIWFhQUFRQYHCggGBolHBQUITEhJSkrLi4uFx8zODMsNygtLisBCgoKDg0OGhAQGiwcICQsLCwsLCwsLCwsLCwsLCwsLCwsLCwsLCwsLCwsLCwsLCwsLCwsLCwsLCwsLCwsLDc3N//AABEIAKMBNQMBEQACEQEDEQH/xAAbAAACAgMBAAAAAAAAAAAAAAAAAQIHBAUGA//EAD8QAAIBAgIGBQkGBQUBAAAAAAABAgMRBAUGEiExQXETIlFhgQcjMkJSkaGxwRQzYnKS0SSywuHwQ1Njc4Ki/8QAGgEBAAIDAQAAAAAAAAAAAAAAAAECAwQFBv/EAC0RAQACAgEEAgEDAwQDAAAAAAABAgMRBAUSITETQWEiMlEjcaEzgZGxJEJD/9oADAMBAAIRAxEAPwC8QAAAAAAATA1GkWdQwdNye2pJNU49r7X3AVtBSrTlWqvWcnrO/F/sYcl9eHR4fF7v129My5ry60RH0LhOiuElcBSlba+HvJiNyre3bHdLFp1alaShRg3J7klds2K4o9y5Gbn2nxR0OW6D1J2liKmqt+rHbLxZliIhoWtMzuZdLgtGcJRtq0Yya9apeb8L7iVG2jBJWSSS4JJIkJkhARZI8a9CFRWnCM12SSa9zCNtFmGiOEqXcYOlJ8abaX6dxJty+YaJ4mheVJ9JFezfWty4lJpEslM16eay1NPGtPVqRcWtm63vRr3wfcOrh6lvxk/5ZcZ3Wx3Xca0xrw6tJi0bqdwsTYNFcJ0Utu8RMxKl6VtGpemT5lPBVVUjtg9k48JRNzHeLQ89yuLOG/4Wrl+MhXpxqU3eMl7u4u1WSAAAAAAAAAAAAAAAAB4Y3ExowlUm7RgnJsCqcwxk8bWlVn6KdorhGHBIpe/a2uLg+S/4e241d+dy70RrUQVyEi4BcJ0VwaJsGmLGc8PUjWpNpxd9n17jYx334lxebxe2ZvT0s3IM5hi6eutk47KkPZl3dxnc5s7koJgIkRYCZIiyUISYHnIlDT5xk1DEp68Ep8KkUlJePHkNI2r/ADXLK+CldXnSv6S3PmuDKZMMWbPH5V8M+J8HhsVGorrfxXYaF8c0ny9FxuTTNXdf+HrcxtnQbBorg0jPbsJrbtljy4Yy1mst1obnbw1XoZvzNV22+pPg1z3e43a23G3mc2K2K81ssyJZiMAAAAAAAEAwAAAAEwK/08zd1JrC05dWNuktucuC8CJnS1azadQ0lGGokvfzNS9u6XosOGMdIhO5VmK4NFcBXCRcGibCSlt37hvXlE0i0alHLcfUwVVVYbYvZKPCUew28d+6Hn+XxZxW8eloZbmEMTTjVpvqy4cYvimZWmyWEAkJsCDZYRYEJMlDwmxCsvCrIshrcZFTTjKOtGSs01sZeIVlxeL0enRcq9PWdJb1xgu/tRhzUiYZ8GW1Ld0PKFS5zb0msvUcXk1zU/J3MbaDYEbgQqK+3sM2K+p05/UOL8lO6PcLG0Jznp6XRTd6tJLf60ODNt5714dMgGAAAAAAAAAAACYGBnuYrDUalV74q0V2zexICqsPeUpVJbXJt3fFveYM1vp1en4N/wBSWTcwOsLg0TZCXjia2qu9/wCXMmOvdLT5fIjFTUe5edKq4vUmmmva3rmZMuLXprcLmbnsvLI1jXdbRNgK4EZpNWZNbds7hTJirkr22Zej2dTwNSz61Gfpx/qXebtLRaHm+Rx5w37ZWfQrxqRjODvGSumuKLtdJsBMnQiyRFslDzYEGSiWPXJRLArsyQpLMyGkpKopK8ZKzT3NdhiysmNx2lmj7wk+kp3dGb2fgl7L7jXvXubOHNOK3dDRKRpWrNZ09Rgy1zU7qi5Vm0TYNFcbTpmZHmLw1eFVejdRmu2De39/A3Md9w8xzsHxZJn6lb9GopJSTumk0+1MytJMAAAEAwAAAAABMDgPKHj9adPDReyPXlZ+s931ImdJrWbTEQ5+CsrGladzt6jHSKUisHchcXCUJTttJiNzpW9opWbT9NlollDxdbpJrzVLrSvuk+Efqbla6h5nNlnJabS6LTHRtVouvRVqsF1openFfVFmKJ1LhaNW+x7zVyY9eYd7g8qMkdlvb0uYduiLgK4EKsVJWZel+2WHkceM1dT7bvRDSB4eaoVX5mb2N/6cv2Zu1tuNvMZcU47TWyxL323Xb+xeGNFkhNgQbJQi2SIsIYtdloVlgVTJCstlo7unzMOZkxtljcJCtCVOavGSs7mFkVDmuAnhqs6M98Xsdtko8GjFlpurodP5PxX7Z9SxWzSel0VwFcJ0VzJhtqzQ6jg+TDOvcLN0EzDpcPqN9ei9X/zwN55h0oDAAAAAQDAAACFSainJ7opt8ltAqDF4l169Sq9t5Sa5X2GLLbUN/p2Puyd0/Quarvi5AVwPGreTjCO1yaVubsjYw1+3K6lm1EY4Wro9lqw1CFL1ra032zf+W8DYcZs7AV9p7o/0aeKoKyv52K9X8XIa34ItNZi0fTlcPX113mpkx9svS8PlVz0/L0uYm5oXICbA86sb8zNiydrS5vEjNG49uu0L0gbtha0v+qT92qzdrO4281as1nU+3ZsshAkRYQTJQhIIYlUtCJYVQyKy2ejm6fMw5l8bdGFlcnp9lXS0lXiuvR323uAIVwzRy17Zep6fm+XF+Y8I3MTe0VwnRXG9eUTXcadPoFjejxMYX6taLg+drr4o6NJ3Xbx/Jx/HltX8rPRZgMAAAAAAAAAA1GleK6LC1pcZR1Fzls+TYIVbh93Nmrmncu90zHrFv+XpcwuiLhKLkCZ1G240JwHTYnXavGitfu1nsivn7jepGo08ryL9+SbLOLMJgYmZpOnJNXT2NPc0+0vT2rbelX6SZI8NLpaafQyfhB9nIZKRZfBmtitFqtdCpdXOdenbL1fHzVzUi0C5TbPorgK5Cf7ITW5retvibGHJrxLldQ4XfXvpHlYGiOf/AGiKo1Jeegtl984rjzN3bz2nRFkIsCLZKqE9xIxKpaFWHULIls9G90uZizL426MLKhVpqScXtUk0/ECmM4wboValJ+pNpfl9X4WMOev6dun0vL2Zu3+WC2aT0yNwC4SysuxLpzhUW+nOM14O5t4J3GnnOr4+3JFv5XbTmpJNbU1dPuZsOQmAAAAAAAAAAcf5Sa9qNKn7VXW8Ixa+ckCXDQ3I0bzuz1XGp24og7lGcrgRm9hfHG7aa3Mv2YbS7/yd4TUoTq8as3+mKSXx1jeeXdYAAYuY+g/AtT2rb01zoRqQlCcVKElZxe5oyyrCt89ymeDqOO105bYS7ux95gyY+6G5xOTOG+/phaxz5jU6epx3rkr3QVyrJoXATZCdFTqyhJThJxnF3jJb0zcwZfqXB6lwu3+pT/dZujudRxdO+xVYq1SP1Xcbe3EltpIlCBKHnUJGLVLQqw6hZWWz0b9GfNGLMyY26MLKAK48o2E1a8KiX3lOz75RbXysRaNxLJiv2XrZxTZzZe1rO4iUbhYXINPTDy227jY48/q05XWKd2GLfxK5NFq/SYWhLiqai+cdn0Nx5ltgAAAAAAAAEwK/8pNS9WhD2YTf6mv2In0msbmIcrc5+3sKxqIgmwtorgQmzNgjdtuZ1W2scR/K3NGaHR4WhH/jUv1db6m28+2gABi5j6D8C1PatvTCw5llSHnmeAhiacqU1sadnxi+1FVoVfmWX1MNUdKotq3PhKPBmvmxd0bdHg8z4ban1LGuaGtPUVmJ8x6LWITorhOi1hEomsTGpZOWY+eHqRq03Zxe3skuxm9gy90al5nqHCnDbvr+2Vo5XmdPFU1Ug/zRe+MuKNqHKZQHnULIY1UtCssKqXVls9G/RnzRhzMuNujCyADkPKPQvRpz9ipb9S/sBV9V2bOdkjVpez4du/BWyOsUbWiuDSVCXWRkxTq8NHqNO7j2Wz5Pqt8Ko+xOa97b+p0HkHTgAAAAAAAAJgVt5RJfxUV2UYP3yl+xFvUsmGN3r/eHNXOc9jorg0VwaC22Njj/AG4vV5/bC58tjajRXZSpr/5RtOIygADFzH0H4fMtT2rb0waDM0qQyEVTDW6Q5NHF09XZGpHbCXY+x9xWVonSr8Xh50pSpzWrOLs19fE1M+LfmHa6bzuyfjv6+nhrGm9BrZXCxNg0Vya2mJ8KZMdclZrZtcgzmWFqa62weycL71+50cWXuh5Lm8S3Hvr6WdhMVCtCNSEtaMldP6czM0ftKZZEsaqWhVh1dxdWWy0b9GfNGHMyY26MLKAOc09jfCS7pwfzAqLE+kzQzfvl67pc741YeNzC6IuDSVGXWjzRfH+6GtzI/oX/ALLV8m0vM1V2Vf6UzpPEuuAYCAAGAAACArXyiL+Kj/0w/mkVt6llw/6lf7w5fWOc9iWsSaFwnR0ntXNGxx3D6xH7V1Ze/NUn20qf8qNpxGSAAYmZ/dvw+ZantW3pgUTMpDKiVkekSFnPaW6P/aY9LTVq0Fu/3I9nMrKVaVqbi2mmmnZp7GnxuaObFrzD0nTed3/08k+Y9fl4uRrOzonIGiuE6CmXpeaTtg5HGrnpNLQ6PRXSD7NLUntoTe1b9SXadPHeLRt47kYLYb9lli66klJNNSV01uafEytaXhWRZEsKtufJloUls9G11Z80YcvtlxtyYmQAc7p2/wCEn+eC+YFPYt9Z+Bz8/wC6Xr+lx/41ZeOsYXR0VwnSVB9aPNFsf7oa3M/0L/2lbHk2Xma3fVX8qOo8O68AAAGAAAAAgK88pFO1alL2qbX6X/cifS9J1aHG3ObPt7SPMRJXCdIthOkqbNjjz5cfrFP0RZc2QVtfDUJf8UF4xVn8jbeebEAAxcy+7l4fMtT2rb019EzSpDKiVSmiBNESlx2mejmspYmitqV6sF6y9pFZja9bTE7hXlWNuTOfmxds7h6vp3N+enbM/qh5ORgdItYJ0WsBKFS3Iy4ss0lpc3h15FNff07PQ/SHVccNVleD+7k/VfY+46lbRMbh47LjtS01tHmHZVTLDDLCrbmXhSWz0d9GXNGDL7ZcbcGJkAHJ+USrbDwh7dRP9K/uPs+lR4mXWlzOblnd5e24FOzj0j8PLWMbcLWITp64TbOK7zJijdoaPUbdvGsuDyeU7YZy9qpJ+7YdN4r6dQAAAAAwAAAAOK8pdC8KFT2Zyh+pX/pAruTOdbxL2fHt34qz+EXIqz6K4NJU5bUZMU6u0uo4+/jz+Fq6A4nXwqjxpTlDwfWX83wN95J0oABiZn93Lw+ZantW3pgUTNKkMmJRL1QE0Qk2r7/8RArvTTRxUW69Jeam+vFf6cu3kUvXujTLhy2xXi9XD1YOLt7jnZMc1nT2XD5VeRj7v+XnrGNuaFyDRawTHtOlVty+TNnBm7Z1Lk9S6f8ANXvp+6Hf6KZ90q6Cq/ORXUk36cVw5nUrLyF4mJ1Le4jczLDFLZaO+jPmjBl9smNuDEygCvvKVi+vSpexCU3zk7f0/Ei06hbHWb3isfaspzu2+1tnKtO5e+x07aRX+ELkMhXAystV537E/wBjY40bu5PWrdvH1/Mrt0PodHhKC9qOv+p631N95FugGAgABgAAAAaDTfC9JhKlld03GovB2b9zYFR19jNHPXVnqelZO/Br+HncwumVwBSETqVb07qTX+Xc+TrMNSrOk3srRUo/njw+L9x0qzuIl4nLjnHeaz9LHLMYAxcy+7l4fMtT2rb019EzKQyIlZS9YkJTREiRCUa1KM4uEkpRkmmnuaYFWaXaP/Zp7LujO+pL2X7LZjyY+6G1xOTbj5IvDk6kXF2ZzL1ms6ezwZ65scXr9/4QuVZ9FrEA1gae2GxDi002mneLW9M3uPn/APWXn+r9O3/Vx/7rDyPOliaerJpVo2Ul7S7UdOsvLWh1uj3oy5ow5fa+NtzGyIuVtvYBTGmWZdNWrVE7qU9SH5Y7E/gYc9u2rpdJwTk5Efjy5W5zXs9FcJ0VwQ2uSUXL0d8pKEeb3G7xa/bzPXcm7Vp/HlfWFoqnCEFuhGMVySNt597AAAAAAAAAAHliqKqQnB7pxlF8mrfUCkM0oOnKUWrOEpRa8TX5Fdxt2uj5e3JNJ+2Bc03pCuQE2DTY5RjHTnGcfSpyUl3ribnHvuNPNdY4/beMsfa6suxka9OFWO1TSfJ8V7zZcZlAYuZfdy8PmWp7Vt6a6iZmOGREqs9YhL0RWUpIgMDFx+Cp14SpVI3hJbe1PtXeBUekeSTw83TlzhPhKJhzYovDodP5s8e/n9sudlsunsaOZMTWdS9nS1b1i1fMI3IXFwkmwjUMvB42VOUZwdpx3d/M6fGz71EvJdX6dOKZy0j9M+1xaEZlDE0nKL610px4p/sbGX24lHSGNkaDTHNPs+Hkk/OVbwh9WIFK5nWvLVW6K+Jz+Tfutp67o3GnHhm9vcsNs13ZRuANg07rQDL9evQTWyn52Xc0rr42Opir2008L1DN83Itb69LdRkaRgAAAAAAAAACYFZ+ULLdSt0iXVrq/wD7W8reN1lm4+T48kWcM9jscyY1Ont6TFo7o9IthfRNkGkqVXVafv5F8du2dsHJwRmxTRYmgGeKD+zTfUqPWpPsnxR0qz3RuHicmOcdprb3CwkyVGNmP3ci1fatvTW0TNLHDJgVWeqIS9EAyEmQADW57lUMVTdOWyVupPjGXDwJIU9nWWTpSlCcdWpBu69rvXcamfD3RuHa6V1CcVvjvP6Z/wANNc53rw9dGp9E2DRXCS1hEzE7hS9IvXtt526bRDOZYaaqQe5rXhe2vDijp480Xh4zqPAtxr7j9s+ly4HMadamq0JJwau29jj2p9ljK5yqdM8/6epKovu4rUpJ9i4+LMeW/bVu8Di25GWKx6j24hyvv5+Jy5nc7e6rWKxER6grkLEB74GlrziuF7vkjJhr3WaXUc/wYLW+/ULk8nmXatKddrbV6sfyI6rwbrwAAAAABgAAAAAGk0tyz7Th5pK9SHXh23W9eKuBTOPhZ63B/M0eRTU7en6Nye/H8dvcMW5rO2TZIVyEszL8U4tK9tqcX7LRtYMuvEuH1Xg98fLT39rf0Sz+OKh0c2lXgrSV/TXtI3Xl24zD7uXItT2i3praDM0scMiBWVnqiBNBKSISkQhG5KSYGg0pyNYqneNlWguq/a/CwhUWZ4Jwcuq4yi7Ti1ZpmjyMGv1Q9N0jqP8A8ck/2a65oPSRGi1iUk2QJUqzg1Jb18S1LTWdwxZ8FM1JpZ1GX51JUakYT1YVEukjf0bPb7zp0yxau3ieTwcmHL8cRvfpzeOxXSSv6q3I5+XJ3z+HrOncGONj/M+2NcxOiLgK4HR6MZbKrKEEuvWkorujxf1OhxqajcvI9b5XyZPjifEf9r0wWHVKEKcfRhFRXgbLhvcBAMBAADAAAAAAEwKs05yToarlFearNuP4ZcUUyV7q6Z+NnnDki8OFmnFtPejmWr2zp7nFkrkpFo+0WyGQrgK49TtOttxk+aSpyjJScakHeMlx7jewZt+JeW6n0z45+TH6+1rZZn9PF0ZK6jWUetDjzXajbr7cG3p70TPLFDIiVlaHrEqs9EBIgFwEwEyRFhDktM9H3WXT0l5yK68UvTj28xraazqVU47Dajuk7Pf+F95y+Rg7J7oey6T1H56/Hf8AdH+WHc1XbFwFcBqo1dLc967REzrStqVtaJmPSLIXFyQrgZGAw7qzUeC2y5GTFTus0eocuONhm339Lg8nmT6qeJkt61KS7FxZ1YjXh4O1ptMzP27cIMBAMBAADAAAAAAADX51lscVSnSlxV4vjGXBgUrnmXypykpJqdNuMlbfY1c+Lcd0O50fmxjt8VvU+mluaT1Wi1iDQuDRKQ3rzBNYnxPpssHmko+s4zVnGadn4m9g5PnUvM9R6PMbyYfP4d9o5pZCpaFdqE3sU1sjLn3nRi23mpiY8S7CDvt396JHrFlUppkJTQAEBhKLZIiwhBkwOA010dtrYinG8JbasF6r9pFLVifEr4slqXi1Z1MK3xdDUfc9xyM2Gcdvw9303n15WP8Ai0e3hcwujorkJFwE2E6FwaEU20ltb2JExG50re0UrNp9Q7rQ3R51pxppPV2SrS7I9l/gdTFj7IeD6hzbcrLM/UelyUKShFRirRikklwSMrQegAAAAAAAAAAAAAAAJgcxplo/9pj01Neegtq/3IrhzAp/MsG4NySaXFcUzQ5GHt8w9X0rqEZYjFk/dH+Wvuaru6K4CuDRNhOo+3vQxbjs3rsNjFyLU9+Ycrm9JxciNx+m38unyLSmrQsoT1ocaVTavB70dHHmrePDy3K6dm49v1xv8x6dxlmmGHq2U70pbPS2xvzMu2hp0dGtGavGUZJ7bxd7getwk7gJsCNyUEBi4vGU6SvUnGK/E/oES5TOdMqSUoUYdJdNOU9kbfUiZTFdyrfMcXB6ysm227R3JmnyM1NTWXf6T07lfJGSP0x+Wpucx7IrgFwFcJH+cx96hEzHufTptG8knOcUo3qzsorhFdp0OPg7Y3LyHV+pfLPxY/2/9rr0fyiOEpKmtsntnLjKX7G04O20AAAAAAAAAAAAAAAAAAEwKu06w0IYqSjFJTipSS3Ntbytl8dprbcK8rwSlJLg9hyskanw97xr2thrMz7h4lWyAIhIYCG5hExE+JbHLa0m7NtrvN/j3tM628x1njYqR3Vrqdt1h8TUpu9Oc4fklKPyN15t0+j2eYmpJQnWco7N6hf32uTCJd1Rk2rsvpD0KqxLBzOvKCvF22difzI2s4DNM+xTlKPTzSW7V1Yv3pXI2loq9SUtspSk7b5Scn8RfxHgjy53H4iblKOs7dm45ebJeft7fpPEw9kW7Y2xTVh27eyJQAAIRREn02OR01Kp1leyur8GbHHiJny5XWslqcaO2dbW/wCTjDw1atTVWvrKOtxStuOm8O7ZAMAAAAAAAAD/2Q=="/>
          <p:cNvSpPr>
            <a:spLocks noChangeAspect="1" noChangeArrowheads="1"/>
          </p:cNvSpPr>
          <p:nvPr/>
        </p:nvSpPr>
        <p:spPr bwMode="auto">
          <a:xfrm>
            <a:off x="0" y="-977900"/>
            <a:ext cx="294322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50" name="Picture 2" descr="http://1.bp.blogspot.com/-kLcbX8FGBs0/UUCm7HWFX1I/AAAAAAAACEk/sqZxp6XAUx8/s1600/the_pirate_bay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559" y="1060557"/>
            <a:ext cx="1545853" cy="137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bitcoin.asn.au/images/portfolio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924" y="2795228"/>
            <a:ext cx="2527650" cy="96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thumb1.shutterstock.com/display_pic_with_logo/1026019/111596594/stock-photo-circle-silver-metallic-with-red-border-plate-for-no-smoking-alcohol-and-drugs-isolated-on-white-1115965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467" y="1141853"/>
            <a:ext cx="1295400" cy="135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commonsensewithmoney.com/wp-content/uploads/2010/03/napster-logo-we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037" y="1034355"/>
            <a:ext cx="1556602" cy="140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t0.gstatic.com/images?q=tbn:ANd9GcQlhvhpQ7YVVtl9UnRAAP597qSny7BhrrHumpiwi4zgaw7uDUw6XeIdFG6Aw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1089451"/>
            <a:ext cx="2666999" cy="135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appledeafnews.com/wp-content/uploads/2013/12/Netflix-logo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908" y="3045628"/>
            <a:ext cx="2374133" cy="139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902" y="4148463"/>
            <a:ext cx="2303995" cy="161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://edmichipreport.com/wp-content/uploads/2013/04/bittor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11" y="2820576"/>
            <a:ext cx="1813395" cy="170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00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66" y="3452799"/>
            <a:ext cx="1439485" cy="137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886200" y="6629400"/>
            <a:ext cx="18934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©Atlantic Lottery Corporation 2014</a:t>
            </a:r>
            <a:endParaRPr lang="en-US" sz="9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755852" y="2369547"/>
            <a:ext cx="2143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Prohibition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2297833"/>
            <a:ext cx="2143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Legislation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24399" y="2420350"/>
            <a:ext cx="2143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Market Speed</a:t>
            </a:r>
            <a:endParaRPr lang="en-US" sz="2000" b="1" dirty="0"/>
          </a:p>
        </p:txBody>
      </p:sp>
      <p:pic>
        <p:nvPicPr>
          <p:cNvPr id="3074" name="Picture 2" descr="https://encrypted-tbn0.gstatic.com/images?q=tbn:ANd9GcRG4gZRNPBthHR-qdCRZsF_Yjge4WZlh9mLakG31Ubpk8nC19Hy3kikbFk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239" y="4678659"/>
            <a:ext cx="2491584" cy="189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encrypted-tbn1.gstatic.com/images?q=tbn:ANd9GcSiTTnkzz1aB13NxJVywWCPVpRb6NZIMA1AMb7JX0xj34xPLwrginsZ4Ro">
            <a:hlinkClick r:id="rId15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1"/>
          <a:stretch/>
        </p:blipFill>
        <p:spPr bwMode="auto">
          <a:xfrm>
            <a:off x="224119" y="4793539"/>
            <a:ext cx="2095695" cy="147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70758" y="4452351"/>
            <a:ext cx="2143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Spirit of the Law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44447" y="3648516"/>
            <a:ext cx="2143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Virtual Payments</a:t>
            </a:r>
            <a:endParaRPr lang="en-US" sz="20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761" y="5044272"/>
            <a:ext cx="2354431" cy="9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919511" y="4440400"/>
            <a:ext cx="2143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Social Acceptance</a:t>
            </a:r>
          </a:p>
        </p:txBody>
      </p:sp>
    </p:spTree>
    <p:extLst>
      <p:ext uri="{BB962C8B-B14F-4D97-AF65-F5344CB8AC3E}">
        <p14:creationId xmlns:p14="http://schemas.microsoft.com/office/powerpoint/2010/main" val="1458414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872">
        <p14:prism dir="u" isContent="1"/>
      </p:transition>
    </mc:Choice>
    <mc:Fallback>
      <p:transition xmlns:p14="http://schemas.microsoft.com/office/powerpoint/2010/main" spd="slow" advTm="151872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FFFF"/>
                </a:solidFill>
              </a:rPr>
              <a:t>Scenario Matrix</a:t>
            </a:r>
            <a:endParaRPr lang="en-US" sz="4000" b="1" dirty="0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648200" y="1219200"/>
            <a:ext cx="0" cy="5029200"/>
          </a:xfrm>
          <a:prstGeom prst="straightConnector1">
            <a:avLst/>
          </a:prstGeom>
          <a:ln w="381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914400" y="3657600"/>
            <a:ext cx="7467600" cy="0"/>
          </a:xfrm>
          <a:prstGeom prst="straightConnector1">
            <a:avLst/>
          </a:prstGeom>
          <a:ln w="381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295400" y="1447800"/>
            <a:ext cx="3200400" cy="21336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CIRCUMVENTION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00600" y="1447800"/>
            <a:ext cx="3200400" cy="21336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IMMERSION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295400" y="3810000"/>
            <a:ext cx="3200400" cy="2133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INTRUSION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800600" y="3810000"/>
            <a:ext cx="3200400" cy="2133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29000" y="914400"/>
            <a:ext cx="2662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Technology Adoption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29000" y="6183868"/>
            <a:ext cx="261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Technology Adoption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389178" y="3437182"/>
            <a:ext cx="206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Fragmented Market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7762603" y="343718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Unified Market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86200" y="6629400"/>
            <a:ext cx="18934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©Atlantic Lottery Corporation 2014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685306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97">
        <p14:prism dir="d" isContent="1"/>
      </p:transition>
    </mc:Choice>
    <mc:Fallback>
      <p:transition xmlns:p14="http://schemas.microsoft.com/office/powerpoint/2010/main" spd="slow" advTm="3097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FFFF"/>
                </a:solidFill>
              </a:rPr>
              <a:t>Scenario Matrix</a:t>
            </a:r>
            <a:endParaRPr lang="en-US" sz="4000" b="1" dirty="0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648200" y="1219200"/>
            <a:ext cx="0" cy="5029200"/>
          </a:xfrm>
          <a:prstGeom prst="straightConnector1">
            <a:avLst/>
          </a:prstGeom>
          <a:ln w="381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914400" y="3657600"/>
            <a:ext cx="7467600" cy="0"/>
          </a:xfrm>
          <a:prstGeom prst="straightConnector1">
            <a:avLst/>
          </a:prstGeom>
          <a:ln w="381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295400" y="1447800"/>
            <a:ext cx="3200400" cy="2133600"/>
          </a:xfrm>
          <a:prstGeom prst="rect">
            <a:avLst/>
          </a:prstGeom>
          <a:solidFill>
            <a:srgbClr val="D9D9D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CIRCUMVENTION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00600" y="1447800"/>
            <a:ext cx="3200400" cy="21336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IMMERSION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295400" y="3810000"/>
            <a:ext cx="3200400" cy="2133600"/>
          </a:xfrm>
          <a:prstGeom prst="rect">
            <a:avLst/>
          </a:prstGeom>
          <a:solidFill>
            <a:srgbClr val="D9D9D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INTRUSION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800600" y="3810000"/>
            <a:ext cx="3200400" cy="2133600"/>
          </a:xfrm>
          <a:prstGeom prst="rect">
            <a:avLst/>
          </a:prstGeom>
          <a:solidFill>
            <a:srgbClr val="D9D9D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29000" y="914400"/>
            <a:ext cx="2662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Technology Adoption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29000" y="6183868"/>
            <a:ext cx="261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Technology Adoption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389178" y="3437182"/>
            <a:ext cx="206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Fragmented Market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7762603" y="343718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Unified Market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86200" y="6629400"/>
            <a:ext cx="18934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©Atlantic Lottery Corporation 2014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335987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79">
        <p:dissolve/>
      </p:transition>
    </mc:Choice>
    <mc:Fallback>
      <p:transition xmlns:p14="http://schemas.microsoft.com/office/powerpoint/2010/main" spd="slow" advTm="5079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168925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</a:rPr>
              <a:t>Immersion</a:t>
            </a:r>
            <a:endParaRPr lang="en-US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1" name="Marcador de posición de imagen 4242" descr="Glass Fit Games  - Google Glass app features challenging fitness gam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" b="1265"/>
          <a:stretch>
            <a:fillRect/>
          </a:stretch>
        </p:blipFill>
        <p:spPr bwMode="auto">
          <a:xfrm>
            <a:off x="3199901" y="4979619"/>
            <a:ext cx="3064665" cy="144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http://i.cbc.ca/1.2447541.1385989501!/fileImage/httpImage/image.jpg_gen/derivatives/16x9_620/amazon-dro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2" y="918309"/>
            <a:ext cx="2355391" cy="132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753" y="1208132"/>
            <a:ext cx="2057400" cy="1366083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057" y="4045797"/>
            <a:ext cx="1719207" cy="134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656" y="5019609"/>
            <a:ext cx="2413321" cy="143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353" y="1059714"/>
            <a:ext cx="2545170" cy="143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886200" y="6629400"/>
            <a:ext cx="18934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©Atlantic Lottery Corporation 2014</a:t>
            </a:r>
            <a:endParaRPr lang="en-US" sz="9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275109" y="4556931"/>
            <a:ext cx="2176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Social Engineering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6631" y="6364819"/>
            <a:ext cx="2176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Implicit </a:t>
            </a:r>
            <a:r>
              <a:rPr lang="en-US" sz="2000" b="1" dirty="0" smtClean="0">
                <a:sym typeface="Wingdings"/>
              </a:rPr>
              <a:t> Explicit</a:t>
            </a:r>
            <a:endParaRPr lang="en-US" sz="2000" b="1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3349824" y="2435286"/>
            <a:ext cx="3104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Fully Immersive Gaming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35422" y="4186392"/>
            <a:ext cx="4691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Fully Immersive Gamification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01789" y="6338362"/>
            <a:ext cx="3104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Disruptive Alliances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826" y="2076824"/>
            <a:ext cx="1891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Drones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-176305" y="3714252"/>
            <a:ext cx="3104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Autonomous Vehicles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151" y="2405530"/>
            <a:ext cx="2435731" cy="144492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104967" y="6398126"/>
            <a:ext cx="3104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Gaming Eco System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4588" y="3879483"/>
            <a:ext cx="1120588" cy="13783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5318" y="2830857"/>
            <a:ext cx="1677147" cy="871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80762" y="2816410"/>
            <a:ext cx="1068296" cy="1068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48177" y="3272117"/>
            <a:ext cx="1695823" cy="10174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42412" y="5677648"/>
            <a:ext cx="1379648" cy="8553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8941" y="4113941"/>
            <a:ext cx="2794000" cy="208824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675523" y="3702289"/>
            <a:ext cx="2176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Quantified Self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79571" y="4607978"/>
            <a:ext cx="1030194" cy="18354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29194" y="2738949"/>
            <a:ext cx="1323041" cy="1567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8"/>
          <a:srcRect l="13361" r="22756"/>
          <a:stretch/>
        </p:blipFill>
        <p:spPr>
          <a:xfrm>
            <a:off x="6798227" y="1045882"/>
            <a:ext cx="2286000" cy="197372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505387" y="2931334"/>
            <a:ext cx="3104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Quantum Platforms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7102" y="6080924"/>
            <a:ext cx="2176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Big Data</a:t>
            </a:r>
          </a:p>
        </p:txBody>
      </p:sp>
    </p:spTree>
    <p:extLst>
      <p:ext uri="{BB962C8B-B14F-4D97-AF65-F5344CB8AC3E}">
        <p14:creationId xmlns:p14="http://schemas.microsoft.com/office/powerpoint/2010/main" val="81573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851">
        <p14:prism dir="u" isContent="1"/>
      </p:transition>
    </mc:Choice>
    <mc:Fallback>
      <p:transition xmlns:p14="http://schemas.microsoft.com/office/powerpoint/2010/main" spd="slow" advTm="278851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FFFF"/>
                </a:solidFill>
              </a:rPr>
              <a:t>Scenario Matrix</a:t>
            </a:r>
            <a:endParaRPr lang="en-US" sz="4000" b="1" dirty="0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648200" y="1219200"/>
            <a:ext cx="0" cy="5029200"/>
          </a:xfrm>
          <a:prstGeom prst="straightConnector1">
            <a:avLst/>
          </a:prstGeom>
          <a:ln w="381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914400" y="3657600"/>
            <a:ext cx="7467600" cy="0"/>
          </a:xfrm>
          <a:prstGeom prst="straightConnector1">
            <a:avLst/>
          </a:prstGeom>
          <a:ln w="381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295400" y="1447800"/>
            <a:ext cx="3200400" cy="21336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CIRCUMVENTION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00600" y="1447800"/>
            <a:ext cx="3200400" cy="21336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IMMERSION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295400" y="3810000"/>
            <a:ext cx="3200400" cy="2133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INTRUSION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800600" y="3810000"/>
            <a:ext cx="3200400" cy="2133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29000" y="914400"/>
            <a:ext cx="2662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Technology Adoption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29000" y="6183868"/>
            <a:ext cx="261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Technology Adoption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389178" y="3437182"/>
            <a:ext cx="206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Fragmented Market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7762603" y="343718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Unified Market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86200" y="6629400"/>
            <a:ext cx="18934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©Atlantic Lottery Corporation 2014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2913956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41">
        <p14:prism dir="d" isContent="1"/>
      </p:transition>
    </mc:Choice>
    <mc:Fallback>
      <p:transition xmlns:p14="http://schemas.microsoft.com/office/powerpoint/2010/main" spd="slow" advTm="2041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86200" y="6629400"/>
            <a:ext cx="18934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©Atlantic Lottery Corporation 2014</a:t>
            </a:r>
            <a:endParaRPr lang="en-US" sz="9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0" y="2018369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</a:rPr>
              <a:t>Transformation to what?</a:t>
            </a:r>
            <a:endParaRPr lang="en-US" sz="5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1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8087">
        <p:dissolve/>
      </p:transition>
    </mc:Choice>
    <mc:Fallback>
      <p:transition xmlns:p14="http://schemas.microsoft.com/office/powerpoint/2010/main" spd="slow" advTm="18087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FFFF"/>
                </a:solidFill>
              </a:rPr>
              <a:t>Scenario Matrix</a:t>
            </a:r>
            <a:endParaRPr lang="en-US" sz="4000" b="1" dirty="0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648200" y="1219200"/>
            <a:ext cx="0" cy="5029200"/>
          </a:xfrm>
          <a:prstGeom prst="straightConnector1">
            <a:avLst/>
          </a:prstGeom>
          <a:ln w="381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914400" y="3657600"/>
            <a:ext cx="7467600" cy="0"/>
          </a:xfrm>
          <a:prstGeom prst="straightConnector1">
            <a:avLst/>
          </a:prstGeom>
          <a:ln w="381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295400" y="1447800"/>
            <a:ext cx="3200400" cy="2133600"/>
          </a:xfrm>
          <a:prstGeom prst="rect">
            <a:avLst/>
          </a:prstGeom>
          <a:solidFill>
            <a:srgbClr val="D9D9D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CIRCUMVENTION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00600" y="1447800"/>
            <a:ext cx="3200400" cy="2133600"/>
          </a:xfrm>
          <a:prstGeom prst="rect">
            <a:avLst/>
          </a:prstGeom>
          <a:solidFill>
            <a:srgbClr val="D9D9D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IMMERSION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295400" y="3810000"/>
            <a:ext cx="3200400" cy="2133600"/>
          </a:xfrm>
          <a:prstGeom prst="rect">
            <a:avLst/>
          </a:prstGeom>
          <a:solidFill>
            <a:srgbClr val="D9D9D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INTRUSION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800600" y="3810000"/>
            <a:ext cx="3200400" cy="2133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29000" y="914400"/>
            <a:ext cx="2662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Technology Adoption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29000" y="6183868"/>
            <a:ext cx="261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Technology Adoption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389178" y="3437182"/>
            <a:ext cx="206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Fragmented Market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7762603" y="343718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Unified Market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86200" y="6629400"/>
            <a:ext cx="18934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©Atlantic Lottery Corporation 2014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57837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650">
        <p:dissolve/>
      </p:transition>
    </mc:Choice>
    <mc:Fallback>
      <p:transition xmlns:p14="http://schemas.microsoft.com/office/powerpoint/2010/main" spd="slow" advTm="1650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/>
          <a:srcRect l="10886" r="12476" b="7821"/>
          <a:stretch/>
        </p:blipFill>
        <p:spPr>
          <a:xfrm>
            <a:off x="7739528" y="2730507"/>
            <a:ext cx="1284942" cy="1139257"/>
          </a:xfrm>
          <a:prstGeom prst="rect">
            <a:avLst/>
          </a:prstGeom>
          <a:ln>
            <a:noFill/>
          </a:ln>
        </p:spPr>
      </p:pic>
      <p:sp>
        <p:nvSpPr>
          <p:cNvPr id="13" name="AutoShape 2" descr="data:image/jpeg;base64,/9j/4AAQSkZJRgABAQAAAQABAAD/2wCEAAkGBhASDxUUDxQWFRQUFRQUFBUUGBQUFRUWGBQWFBUUFxgYHCYeFxokGRYUHy8iJSkpLDgsFh4xNTAqNiYrLCoBCQoKDAwNGQ8OGTUhHiQ0Myk1Myk1LDUxKzU0KjU1NTUsNTU2KTU1NSs1MzY2NDU1KSo1NTU1NCkxNTYsNi41Kf/AABEIAIgA2AMBIgACEQEDEQH/xAAcAAAABwEBAAAAAAAAAAAAAAAAAQMEBQYHCAL/xABHEAACAQMBBQYDAwkECQUBAAABAgMABBESBQYhMUEHEyJRYXEygfAjQpEUM1JicqGxweGCkrKzFSQlNUNTc8LRY3Si0vEI/8QAGAEBAAMBAAAAAAAAAAAAAAAAAAMEBQb/xAAlEQEAAQMCBQUBAAAAAAAAAAAAAgEDBBFBEiFRcfATIzGBsRT/2gAMAwEAAhEDEQA/AMlA+vn9e1Hj6+f170MfXz+vejx9cfP69qDwZVBwSB/U/XtRd+v6Q/Hy+vnXSnYsP9iQftT+n/Gf8ffrzqQ2HvfNcbSurY2zpFb4CznVpduGRxXHU4wTy9eAcud4vPIweR+voV6VgeRB9vr9/WurtlbAt4L65lhVUaeO3MiqAOKtONeAOGrOP7FY/wBvy/7Sg/8Abn/M/fQZnj6x9fh0pMyr5j8R+H9af7I2Q91cRW8XxzOIweenPxP6hVDN64rrG3jhtoo4lwiKEijHAdNKqPU4oOP+9XGdQ/d/D+Xzo1YHkQcevD8envXUe816LK4ivDgQvi2u25YUkm3mLeSOzqfSYnI01DdqXZudo9zJbsqTowRmIGGiYjJbzKfEPdh1BAc5tMo5sM/v98ef6tejy6cvPhy8/L9auoNt7Rt9i7KzGo0xII4UJwZJCPCCccSTkk+5rmS5meR3eQlndmd2I4s7EszaR1LE+H50GnbN/Mx/sJ/hFSEdMNm/mY/2E/win8dA5jpylNkNPdnWE1x+ZHh5GRvhH/2oD74AgcyeQHEn5VO7N3cdiGuDgcxGP+4/yqS2RsKO3HDxOebnn7DyFSVAjc2SvHpAAx8Pp6VCBSDg86sQNMdpWufGvzoGKU4Sm6U4SgcJS6Uxnvo41LSMFA5kkAD3JqBl7SLTJEAkuCAT9iuUyOGO8OEz6ZoLmlLJWfP2ky48Fk+fKSWJf8JaovaXa3eJGxa0hXAxj8pLMTyAA7niSelBet6N7YbOJnkYAAE8f4DzPpQrHYpL64u1uJUi1IMxRya3WJjx7zAADPy9qFBnePr6+hQx9fX0aH19fXGh9fX1woOj+xb/AHJB+1P/AJz/AIe3TlVT3m7bru3vbiCO3hKwyGMMxfJwBxOOHWprsg3btJdkRPJErOzzFicgnErAe+AAM+lH2i9l9m2zp3sreOK4jUyqyLhm05LIePHIzz64PSgadi+8dze3N/NdOGfTZqABpVFBusKq9B168Sand++y2Lac6SvPJEyIY8IqMCNWrPi5UIdyNnJs4yR20aSG11F0BVie61atQ45zxqN3C7NI4LVZtoySTSsgdlkkk7qIadWNOrBI6k+XDFB53D7L1sNpyya2lSOFFid1VT3khYyDA4eFVj/v+9Sm+u+Gxo5kg2ixMkLx3KBUlfQ4z3bZQYB58KZ7A3q2Hf3Bt4IvFgshaMxiUDnpOc5xjnj05UnadktlDtEu0az286MO7n+0MUww2VZuLqyhufEY654BbXa22ns9hG2qG5iZQ2COYxkg4IIPQ4qD7JNrzzbPaK64zWc0lm5znJiCjiepAOM+magNqbjQJt+zjt17q2eGaaWKMskbtHhT4VIGfHGSf1RVwvdwbEwzLDAkbyK/jjyjayDhiVIOcnOaDIO3Dbck20hA3CO2QaAOOXkGWc+ZwFGPL3rO25fXl5/z+Vbr2V7h2U2yop763jmmmLyNJMNbFSxCcW440gViF5KjySNEoSN3kaNcZCIzFkUD0UgafSg0zZv5mP8AYT/CKerJxCjizHCgcyfShuvsGe6jj7saECIDIwOPhHw/pH91aNsbduC24oMv1duLf09hQQmxtzScPd8uYiH/AHn+VW6OIKoCgAAYAHACvVFQHXk0dETQHRaqLVSU06oMuwUebEAfiaCr72bSubQhoYEliIOS0vdFGzwHwNnNVS77V2SP7W1eOQqxRVZZVcrzAK8RjI4kDnVy3027aRWDvOVkVgRGoOTI+PCq465xy86p+wez6TR3sxxMwBIHKMcxGvt1PMn8KBDd7Zq7SIlu7iGY51LCrAxxdfhJy7jPxH2AHHOg2268KgZ4+XlVOvtxO8IMsUchHIsoJ/Gm8W4BHCNHjU/dilmiX30owFBYN7L+ys4iXxnoOpPQKOp9KZbl7iNLILu9XDHjFEeUSnqfOQjmenIer3dzs3gikEroC446my7/AN9ySen4VfolA4CgSg2RCvwoPwoU8WhQcewQO7qkal3YhVVQSzHoAOp/hSu0NnTQSmK4jaORfiRxgjPHPkR6jn8q6A7NOzVNnp3s+HunHE81iB5xp6+bdcVJb/bgw7TgwSEnQHuZcZK5+63mh8vmONAz7F/9yQftTf5z/WKmd0t4hdrcK2NdvdT27j0WQ92fmhX05+VZl2fbJ2+rSWaSi1htmOt3iEo1OS+I+I7zOdWc/eHLlVx2VulZ2FxJjaEq3N22p9bwBpG1EjCaMDxO2OH3iKC1bXgVbGZFGFWCRVHkBGQB+FN7a8TaGztcLYW5gIBHHSXQgg+oJwR6VTO0Oy2zb20kttdmaAI3extGgmVCMMwZRhsDJ+EH3pj2YdnF9bxiZ7t7ZJAHNtEEbPLDOZAVU6QMgLn14UEL2b9mO0oNqRS3UQijti5L6kYSHQ0YCaTnB1Z4gY+fDSt8t7IrWexiY5e4uUQKOYU5TWfIamQfP0p07/lUbpZ7Qw6jTrjFvIUboSunj+6sptey+5k2z3W0rmVi0bzx3EZGuTu3XGO8DBNJYeEAgZXGM0G2y7PRp0mI8caSRqfISGNm/wAta8WW0lklmjUjMLKrf2kDj+J/Co193bnSdO0LnVjgWW1Iz0JAhGR7EVjnZ7tTaU22ZY3uGikmZvytgiudUGY8KCNKYywzjHDjnhQbDvEy2eyp+7Hhjhl0KOfEHAHzPCsa3F7KJJyr3gKxAD7P7zj9Y9P41tabvOeE1zJMmQdMixcxxB8Crnj6U7WMAYHCgKKJVUKowqgKoHIADAH4Yr1QNFmgFETQzRUAJrzmgTRE0BZrnjtH2zNd7Uljkz3Nu5jVcMyxKANcrAep5+WK6Eas93u7NJpbv8r2fN3MzfnBlk1HGNSuvLIwCCCDgUGU7D23HDf26wqJESVVUEDDMzaQ+OQIJBFb3sx5NWp+vMfzqs7qdmDx3Qur+RZJF4oq5bx8tbMefDkMVoKxgUBJS60gBg46UutA4SlUpFKWSgWWhQWhQc0bd29PdzGW4YsSTpXJ0oP0VHQcq0vse3knm723mYuI1V42Y5YDJVkJPEj4ceXH0rI927Z7qdYFZFd+EZkbSGP6Gf0vLz6VfNo7WTYELwwMs20JwNbD4LdOOnhzJJJwOuMnAHGpCE6XHW5+dhXcHhh88tKb05+d20xzqxYKQSh0sAQSpwDg+RwQfnXNPatayf6buVkUlpTH3Q4kuhRVUIOZ8QYYHM+9NN1t+bywneaJu8MvGZZSSJTx8THmGBPxdavy/wD9CcAWsAWHIi44DI9Ycrn51bck9psbehFDXl0htlCm4VniJMIwZVP2WSSgYfFn1rR994pX2ZdLbZMjQSBNPMkr08+FYbvn2sXe0IzDpW3hb40Ry7SAfddyo8PmABmnW6nbReWcSwyxrcooCx6nZJQOSqGCtr8hwzgDnQF2FI7bV1RcY1gcSlfhGor3YPzDYB8jW7Xk0YuYFJHeETMg+9oVVEmPTLR5+VVnYW+N7crkWK24bBy8us5PMsgjXj/aqHm2XfR7TW8DCVwjRePOkI2MqAD4eIzQXa73hEd/Daso+2ikcOWwdSkAIFxxyNRzkcqidibodxtO6u30hHX7M58WXJaVm5BRwX3z0xxhd8tnXk81vcRYSWA5TTnGc5IPHiDyI8iamRtK+nt3WVI4yylfBqJwRg4yaCX3S3lS/tFuIlZEZpFUPjV4HKZOCRzU06J41TtwYrq0i/J2VO6V3ZTx1eNi7Dgccyfxq3E0HrNeSaGaI0AzRUWaBoAaI0DRZoPJojR0KAqFFmioAaWjakGNBZMGgfpSyU3hcEZHKnC0Cy0KC0KDjhmU8CRg46j5f08utGHHmOvUefH+vn0pmLRaUWyWgc94PMdOvrw/p5UO8HmOvUfP+vn0pMbPTyo5tnLp4CgsW7W5V3fN9iulOH2rg6fTA5tz4dPU1s26XZla2YDEd5L1kbnk88Dkvyqrdhm+YeI2M5AkiGYTwGqPqnqVP7vatbNB5WMDkMV6xQzRZoDxRUCaKgFeSaGaLNAeaKhmizQCiJoE1EbR3ssrdws86RsRkBjjIzjI+dBLmiNIWd7HLGskTBkcalYcmHQj0pbNAVChRUBUKFR97tMJ4Yxrf/4r+0aB5PMqLlzgeZplFO8zZQaY/M82/wDAqBv94bSCQG+ly7DKgKzKADjgBkCpvYl4u0ED27Yt8lS2CCxU4ZQDy49aCds5AxwnEDgT0HpT1Yj6V7ihVQAowByAr3QeQD9f/lCvVCg4yWllpFaWWgWWllpFaWWgai4ltp0uLc6XjbUp5+4I6gjI+ddObpbzx39nHcR8NQw65zocfEmcDOPPHlXOEkQYYNSvZrvidmXpSU/6vcFVkzwCEZ0ScumTn0PpQdIk0WaINRUHqioUWaAzXmjryaA6KhRZoGe2JMQsR5GuetuXryTEuckcB7ZzXQO3D9g3sa542h+db3NBu24J/wBlWn/QSp6uebfefaHdrbwzS6QuhIoR49I/R0L3mePMGn2zN+tpWb6JHkbAz3N0H1YJPHL4kHEdSfSg3fNI3F0ka6pGCj1/l51WrDtBhngDwqTJga4yfzZ/WOOI54PXFUneTfh9eFw8nmfhj/ZHnQaI9/LPwjBjj6k/E3/ivcdvnMNuMuRxPRfVjWJnau0p8uj3ThCcmHvtC9cN3Q0j51N7n9qlzZt9pi4hYguOAkA5Eo3JiBng3PzFB67UNgfklxChcyM8Rd2PAZ1kYUdBWj9iX+51/wCtcf5rVSO2i+jmuLSWFg8cltqRhyKmQkEVaOy7bUVpu+Z5ziOOW4JxxJPfMAoHUk4A96DTM0M1znvL2n3922BI1vGSAsUDlTkngDIMOze2Ac8qjE25tO1dSZryFj8InacBuvBJ+DfhQdQUKz7s37Tfy4mC6CpcKupSp8Myj4iB91hwyOPMEdQBQc5rSq0ktKrQLLS6UgtLpQLJTfaNlrWnCUuooNN7F98zcW5tJz9rbgaM83i5D3IPD8K0wVyuLiW0uUubc4eNtQ8iORB9CCRXSO7W8MV7axzwnwuOI/RYcGU+xzQS9A0WaFAM0TUKImg85os0Gos0DDbp+wb2Nc9bQP2je5/jXQ+1Yy0TAeVc87XwtwyE+IEn6/fQaOb87I2dai0Ve/u4zLNORk/dwq+g1cs8Mdc0tsrab7Xs7mC+Cs8EJmhmCgOrDOeXngcsetQGxd8LKW0S02sjhYM9xcQgs6A8CjKAT5dCDgZAwCV9pb42FrayW+yFkdp10zXM2UYJxGlQVBJ4noBxzxqDhueprrya9MjC/h9Pg9zr99e2ynbG2g0ZbSeDpg49wRTjdnYxvL2KAtp71jlvIBSx4fL99Wnsh3QW7nklnTVbxDQAR4XkJ+Efsgcf2hVbv7C42VtDSD9rbuHic8e8TiEY+jLkMPVh5Gp2Q0yTeKW2buLTEcUDNGq4B1aSVLMepJBPzqds9zLC+eO9nhHeMvjT/hMwPxsuPEfeqg2/Oxbn7a67+CY8ZIkRpFZsYyGVSMf3T5gVF7Q7Y7hJ1azQRWsS6VhkAOscCXcj4TwwME/PPCjj28iNyVbktabNLLvYs7MI2o6Sp8+bnHbnGFvLYKAALcgADAA7w8AKq1/fuNjWMIPgae/lb1ZJVRPkBK/7vKrB2wXUkktlJNGYXe11NGTqKNryVzgZxkdBzptFuy9xu5DPEMvaz3ZYDOTE8n2mB1IKI3sD51eZqd7MbJLfZ73wUPPLI0MZYZ7tEYocepYMc8MjSOlWmw2mbsm2vFWWKYFSCBwOCQRjl71mm4e/Udoklvdo0lrKdeU4vE+OLAfeU4HLjkZ45qzXHaVsy2Rm2eJZ5yCFMqNGkeep1KpI9gT5451n3rWTLIjKEtI+fqGUZ1nStK8mg7r7lWdgmLdMuRhpXw0r+7dBxPAYHpQql9lnaBfXcxt7hRMETU1xwRk6KHAGltRBxjHI86FaCZgy0qtJLSq0Cy0slIrSyUC6UulIJS6UHuWAMpBp/wBmm9n+jr0xTH/V7ggMeOEfkr8vUA++elNEpntfZ+tMjnQdMRtSmazTsi31NzAbaf8APW4GD/zI+QPuMAfga0hW4UBk0KImvBfyoDY03urxIkLysFUdT/LzqJ25vXFb+EfaSdEXp7npVNu7qSdtdw2ccl+6v150EztPemSfKW4McfVz8be36NUraW5LXEqpajMrH8PNmPlV33c3dluvEMxw/p44t6IP58qvtjsq3s4mMa4AUs7HixCjJJPWgy89gkxjU/liCT74MJKZ/VPeAj55+VOtkdgyq4N5dd4o+5Chi1ehcuxx7AH1q53W/EDQSG3Zu8FvJPCXjkVJFVclkZgBIASucHhqGeYqQG8UamNZNYZwg1d3J3Zdl1BQ+NOTyAzzwOdA+2fs+KCJYoECRoMKqjAAqL3p3MtdoRhLlTqXOiRCFkTOM6Tg8OA4EEcOIpHae+tslos8ci4lhknhLLIVKIFLOyqNWkalz14ilZd9LRJTEztqWRIXYJIY0kdVKK8mNKata4yRnOKDOJ+wObV9nepp6a4G1AZ5HEuDw68ParTuh2R2tm4llc3Ey8VZlCRoR95I8nj6kk+WKsFxvhaRyaGZuMqwahHIY+9Zggj1gadWo4Izwotv7yC1JLDUqwSTFFV2kbSygYwCoXjxz55oEd9NyYNowqkpKPGSYpV4shONQwfiU4GR6A8CAQe4u6rbPshbvIJSHkfWFKA63LY0knz86ePvHAtoLmYtFFhSxkVlK5IHiBAIGTzxy400i3vh1SFyVVRBpQxzLPmUPpVo2XJY6ThQM8DkUFY3n7Fra4cyWkn5M7cWXR3kRPmFypQ+xx6VC2XYHJqHf3g0dRFCQ59mdyFP9k1ddo78xhoDDqKm8NtcK0UneKfySScKEI1asiLoeZpw+/dvmDu1lkE7vHlYpcxsmoOrrpyrBlwVOCOJPKgkd3927ayhEVqmheZPNmP6TMeLGhUpQoOMlpVaFCgWWlloqFA4Sl0oUKBdKcKM0KFBEySy2dylzb8HjOfQjkVPuK6F3e27Hd20c8XwuoOAc6T1U+oNChQPbq7RF1SMFUcyTgVQ9tb7yTZS0ykfIyH4m9h0FChQQ1tAB6k8yeZ+dNbi+IvbSMcnurZWHAgqZ0DA+4JFChQdAqMDA5Uz2yM20wH/ACpP8BoUKCpW+7d5c2sAnaFRHaMkekPqaSWFUDPn4AozlRqyT0xSt1uZcvMGZ4mVZ7WaNmMheNIe61wIuNIBZHbV/wCoRjrQoUEbabqtdw7QMTYhuFlgsu8Vl0LIzSTyceJRpW8PAeFBjgRVhk3WkMV2oZM3M6TL8WAFigjIbhzzEfxFChQQF7bSLItpC6SKdoJcFRHL3yg3P5U+s40KoIYhzzwBzOas+3N3nnkZlZVDWk9vxzkNIVIb2GmhQoPV3smeWySJ+7WRWhJ0limI5FY4JAPEL5dah9v7vuly953qJpltpYtauy5jjnhdZdIyFZJ2wRyIBOeVFQoG+72xrieZriTSoXabXQOl1EsY2eLTwBvFjWTxOMhSRwIqVl3cuFlWSIxkrdvcaW1AFHh7ojIHBhz5EUdCgswoUKFB/9k="/>
          <p:cNvSpPr>
            <a:spLocks noChangeAspect="1" noChangeArrowheads="1"/>
          </p:cNvSpPr>
          <p:nvPr/>
        </p:nvSpPr>
        <p:spPr bwMode="auto">
          <a:xfrm>
            <a:off x="0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AutoShape 4" descr="data:image/jpeg;base64,/9j/4AAQSkZJRgABAQAAAQABAAD/2wCEAAkGBhASDxUUDxQWFRQUFRQUFBUUGBQUFRUWGBQWFBUUFxgYHCYeFxokGRYUHy8iJSkpLDgsFh4xNTAqNiYrLCoBCQoKDAwNGQ8OGTUhHiQ0Myk1Myk1LDUxKzU0KjU1NTUsNTU2KTU1NSs1MzY2NDU1KSo1NTU1NCkxNTYsNi41Kf/AABEIAIgA2AMBIgACEQEDEQH/xAAcAAAABwEBAAAAAAAAAAAAAAAAAQMEBQYHCAL/xABHEAACAQMBBQYDAwkECQUBAAABAgMABBESBQYhMUEHEyJRYXEygfAjQpEUM1JicqGxweGCkrKzFSQlNUNTc8LRY3Si0vEI/8QAGAEBAAMBAAAAAAAAAAAAAAAAAAMEBQb/xAAlEQEAAQMCBQUBAAAAAAAAAAAAAgEDBBFBEiFRcfATIzGBsRT/2gAMAwEAAhEDEQA/AMlA+vn9e1Hj6+f170MfXz+vejx9cfP69qDwZVBwSB/U/XtRd+v6Q/Hy+vnXSnYsP9iQftT+n/Gf8ffrzqQ2HvfNcbSurY2zpFb4CznVpduGRxXHU4wTy9eAcud4vPIweR+voV6VgeRB9vr9/WurtlbAt4L65lhVUaeO3MiqAOKtONeAOGrOP7FY/wBvy/7Sg/8Abn/M/fQZnj6x9fh0pMyr5j8R+H9af7I2Q91cRW8XxzOIweenPxP6hVDN64rrG3jhtoo4lwiKEijHAdNKqPU4oOP+9XGdQ/d/D+Xzo1YHkQcevD8envXUe816LK4ivDgQvi2u25YUkm3mLeSOzqfSYnI01DdqXZudo9zJbsqTowRmIGGiYjJbzKfEPdh1BAc5tMo5sM/v98ef6tejy6cvPhy8/L9auoNt7Rt9i7KzGo0xII4UJwZJCPCCccSTkk+5rmS5meR3eQlndmd2I4s7EszaR1LE+H50GnbN/Mx/sJ/hFSEdMNm/mY/2E/win8dA5jpylNkNPdnWE1x+ZHh5GRvhH/2oD74AgcyeQHEn5VO7N3cdiGuDgcxGP+4/yqS2RsKO3HDxOebnn7DyFSVAjc2SvHpAAx8Pp6VCBSDg86sQNMdpWufGvzoGKU4Sm6U4SgcJS6Uxnvo41LSMFA5kkAD3JqBl7SLTJEAkuCAT9iuUyOGO8OEz6ZoLmlLJWfP2ky48Fk+fKSWJf8JaovaXa3eJGxa0hXAxj8pLMTyAA7niSelBet6N7YbOJnkYAAE8f4DzPpQrHYpL64u1uJUi1IMxRya3WJjx7zAADPy9qFBnePr6+hQx9fX0aH19fXGh9fX1woOj+xb/AHJB+1P/AJz/AIe3TlVT3m7bru3vbiCO3hKwyGMMxfJwBxOOHWprsg3btJdkRPJErOzzFicgnErAe+AAM+lH2i9l9m2zp3sreOK4jUyqyLhm05LIePHIzz64PSgadi+8dze3N/NdOGfTZqABpVFBusKq9B168Sand++y2Lac6SvPJEyIY8IqMCNWrPi5UIdyNnJs4yR20aSG11F0BVie61atQ45zxqN3C7NI4LVZtoySTSsgdlkkk7qIadWNOrBI6k+XDFB53D7L1sNpyya2lSOFFid1VT3khYyDA4eFVj/v+9Sm+u+Gxo5kg2ixMkLx3KBUlfQ4z3bZQYB58KZ7A3q2Hf3Bt4IvFgshaMxiUDnpOc5xjnj05UnadktlDtEu0az286MO7n+0MUww2VZuLqyhufEY654BbXa22ns9hG2qG5iZQ2COYxkg4IIPQ4qD7JNrzzbPaK64zWc0lm5znJiCjiepAOM+magNqbjQJt+zjt17q2eGaaWKMskbtHhT4VIGfHGSf1RVwvdwbEwzLDAkbyK/jjyjayDhiVIOcnOaDIO3Dbck20hA3CO2QaAOOXkGWc+ZwFGPL3rO25fXl5/z+Vbr2V7h2U2yop763jmmmLyNJMNbFSxCcW440gViF5KjySNEoSN3kaNcZCIzFkUD0UgafSg0zZv5mP8AYT/CKerJxCjizHCgcyfShuvsGe6jj7saECIDIwOPhHw/pH91aNsbduC24oMv1duLf09hQQmxtzScPd8uYiH/AHn+VW6OIKoCgAAYAHACvVFQHXk0dETQHRaqLVSU06oMuwUebEAfiaCr72bSubQhoYEliIOS0vdFGzwHwNnNVS77V2SP7W1eOQqxRVZZVcrzAK8RjI4kDnVy3027aRWDvOVkVgRGoOTI+PCq465xy86p+wez6TR3sxxMwBIHKMcxGvt1PMn8KBDd7Zq7SIlu7iGY51LCrAxxdfhJy7jPxH2AHHOg2268KgZ4+XlVOvtxO8IMsUchHIsoJ/Gm8W4BHCNHjU/dilmiX30owFBYN7L+ys4iXxnoOpPQKOp9KZbl7iNLILu9XDHjFEeUSnqfOQjmenIer3dzs3gikEroC446my7/AN9ySen4VfolA4CgSg2RCvwoPwoU8WhQcewQO7qkal3YhVVQSzHoAOp/hSu0NnTQSmK4jaORfiRxgjPHPkR6jn8q6A7NOzVNnp3s+HunHE81iB5xp6+bdcVJb/bgw7TgwSEnQHuZcZK5+63mh8vmONAz7F/9yQftTf5z/WKmd0t4hdrcK2NdvdT27j0WQ92fmhX05+VZl2fbJ2+rSWaSi1htmOt3iEo1OS+I+I7zOdWc/eHLlVx2VulZ2FxJjaEq3N22p9bwBpG1EjCaMDxO2OH3iKC1bXgVbGZFGFWCRVHkBGQB+FN7a8TaGztcLYW5gIBHHSXQgg+oJwR6VTO0Oy2zb20kttdmaAI3extGgmVCMMwZRhsDJ+EH3pj2YdnF9bxiZ7t7ZJAHNtEEbPLDOZAVU6QMgLn14UEL2b9mO0oNqRS3UQijti5L6kYSHQ0YCaTnB1Z4gY+fDSt8t7IrWexiY5e4uUQKOYU5TWfIamQfP0p07/lUbpZ7Qw6jTrjFvIUboSunj+6sptey+5k2z3W0rmVi0bzx3EZGuTu3XGO8DBNJYeEAgZXGM0G2y7PRp0mI8caSRqfISGNm/wAta8WW0lklmjUjMLKrf2kDj+J/Co193bnSdO0LnVjgWW1Iz0JAhGR7EVjnZ7tTaU22ZY3uGikmZvytgiudUGY8KCNKYywzjHDjnhQbDvEy2eyp+7Hhjhl0KOfEHAHzPCsa3F7KJJyr3gKxAD7P7zj9Y9P41tabvOeE1zJMmQdMixcxxB8Crnj6U7WMAYHCgKKJVUKowqgKoHIADAH4Yr1QNFmgFETQzRUAJrzmgTRE0BZrnjtH2zNd7Uljkz3Nu5jVcMyxKANcrAep5+WK6Eas93u7NJpbv8r2fN3MzfnBlk1HGNSuvLIwCCCDgUGU7D23HDf26wqJESVVUEDDMzaQ+OQIJBFb3sx5NWp+vMfzqs7qdmDx3Qur+RZJF4oq5bx8tbMefDkMVoKxgUBJS60gBg46UutA4SlUpFKWSgWWhQWhQc0bd29PdzGW4YsSTpXJ0oP0VHQcq0vse3knm723mYuI1V42Y5YDJVkJPEj4ceXH0rI927Z7qdYFZFd+EZkbSGP6Gf0vLz6VfNo7WTYELwwMs20JwNbD4LdOOnhzJJJwOuMnAHGpCE6XHW5+dhXcHhh88tKb05+d20xzqxYKQSh0sAQSpwDg+RwQfnXNPatayf6buVkUlpTH3Q4kuhRVUIOZ8QYYHM+9NN1t+bywneaJu8MvGZZSSJTx8THmGBPxdavy/wD9CcAWsAWHIi44DI9Ycrn51bck9psbehFDXl0htlCm4VniJMIwZVP2WSSgYfFn1rR994pX2ZdLbZMjQSBNPMkr08+FYbvn2sXe0IzDpW3hb40Ry7SAfddyo8PmABmnW6nbReWcSwyxrcooCx6nZJQOSqGCtr8hwzgDnQF2FI7bV1RcY1gcSlfhGor3YPzDYB8jW7Xk0YuYFJHeETMg+9oVVEmPTLR5+VVnYW+N7crkWK24bBy8us5PMsgjXj/aqHm2XfR7TW8DCVwjRePOkI2MqAD4eIzQXa73hEd/Daso+2ikcOWwdSkAIFxxyNRzkcqidibodxtO6u30hHX7M58WXJaVm5BRwX3z0xxhd8tnXk81vcRYSWA5TTnGc5IPHiDyI8iamRtK+nt3WVI4yylfBqJwRg4yaCX3S3lS/tFuIlZEZpFUPjV4HKZOCRzU06J41TtwYrq0i/J2VO6V3ZTx1eNi7Dgccyfxq3E0HrNeSaGaI0AzRUWaBoAaI0DRZoPJojR0KAqFFmioAaWjakGNBZMGgfpSyU3hcEZHKnC0Cy0KC0KDjhmU8CRg46j5f08utGHHmOvUefH+vn0pmLRaUWyWgc94PMdOvrw/p5UO8HmOvUfP+vn0pMbPTyo5tnLp4CgsW7W5V3fN9iulOH2rg6fTA5tz4dPU1s26XZla2YDEd5L1kbnk88Dkvyqrdhm+YeI2M5AkiGYTwGqPqnqVP7vatbNB5WMDkMV6xQzRZoDxRUCaKgFeSaGaLNAeaKhmizQCiJoE1EbR3ssrdws86RsRkBjjIzjI+dBLmiNIWd7HLGskTBkcalYcmHQj0pbNAVChRUBUKFR97tMJ4Yxrf/4r+0aB5PMqLlzgeZplFO8zZQaY/M82/wDAqBv94bSCQG+ly7DKgKzKADjgBkCpvYl4u0ED27Yt8lS2CCxU4ZQDy49aCds5AxwnEDgT0HpT1Yj6V7ihVQAowByAr3QeQD9f/lCvVCg4yWllpFaWWgWWllpFaWWgai4ltp0uLc6XjbUp5+4I6gjI+ddObpbzx39nHcR8NQw65zocfEmcDOPPHlXOEkQYYNSvZrvidmXpSU/6vcFVkzwCEZ0ScumTn0PpQdIk0WaINRUHqioUWaAzXmjryaA6KhRZoGe2JMQsR5GuetuXryTEuckcB7ZzXQO3D9g3sa542h+db3NBu24J/wBlWn/QSp6uebfefaHdrbwzS6QuhIoR49I/R0L3mePMGn2zN+tpWb6JHkbAz3N0H1YJPHL4kHEdSfSg3fNI3F0ka6pGCj1/l51WrDtBhngDwqTJga4yfzZ/WOOI54PXFUneTfh9eFw8nmfhj/ZHnQaI9/LPwjBjj6k/E3/ivcdvnMNuMuRxPRfVjWJnau0p8uj3ThCcmHvtC9cN3Q0j51N7n9qlzZt9pi4hYguOAkA5Eo3JiBng3PzFB67UNgfklxChcyM8Rd2PAZ1kYUdBWj9iX+51/wCtcf5rVSO2i+jmuLSWFg8cltqRhyKmQkEVaOy7bUVpu+Z5ziOOW4JxxJPfMAoHUk4A96DTM0M1znvL2n3922BI1vGSAsUDlTkngDIMOze2Ac8qjE25tO1dSZryFj8InacBuvBJ+DfhQdQUKz7s37Tfy4mC6CpcKupSp8Myj4iB91hwyOPMEdQBQc5rSq0ktKrQLLS6UgtLpQLJTfaNlrWnCUuooNN7F98zcW5tJz9rbgaM83i5D3IPD8K0wVyuLiW0uUubc4eNtQ8iORB9CCRXSO7W8MV7axzwnwuOI/RYcGU+xzQS9A0WaFAM0TUKImg85os0Gos0DDbp+wb2Nc9bQP2je5/jXQ+1Yy0TAeVc87XwtwyE+IEn6/fQaOb87I2dai0Ve/u4zLNORk/dwq+g1cs8Mdc0tsrab7Xs7mC+Cs8EJmhmCgOrDOeXngcsetQGxd8LKW0S02sjhYM9xcQgs6A8CjKAT5dCDgZAwCV9pb42FrayW+yFkdp10zXM2UYJxGlQVBJ4noBxzxqDhueprrya9MjC/h9Pg9zr99e2ynbG2g0ZbSeDpg49wRTjdnYxvL2KAtp71jlvIBSx4fL99Wnsh3QW7nklnTVbxDQAR4XkJ+Efsgcf2hVbv7C42VtDSD9rbuHic8e8TiEY+jLkMPVh5Gp2Q0yTeKW2buLTEcUDNGq4B1aSVLMepJBPzqds9zLC+eO9nhHeMvjT/hMwPxsuPEfeqg2/Oxbn7a67+CY8ZIkRpFZsYyGVSMf3T5gVF7Q7Y7hJ1azQRWsS6VhkAOscCXcj4TwwME/PPCjj28iNyVbktabNLLvYs7MI2o6Sp8+bnHbnGFvLYKAALcgADAA7w8AKq1/fuNjWMIPgae/lb1ZJVRPkBK/7vKrB2wXUkktlJNGYXe11NGTqKNryVzgZxkdBzptFuy9xu5DPEMvaz3ZYDOTE8n2mB1IKI3sD51eZqd7MbJLfZ73wUPPLI0MZYZ7tEYocepYMc8MjSOlWmw2mbsm2vFWWKYFSCBwOCQRjl71mm4e/Udoklvdo0lrKdeU4vE+OLAfeU4HLjkZ45qzXHaVsy2Rm2eJZ5yCFMqNGkeep1KpI9gT5451n3rWTLIjKEtI+fqGUZ1nStK8mg7r7lWdgmLdMuRhpXw0r+7dBxPAYHpQql9lnaBfXcxt7hRMETU1xwRk6KHAGltRBxjHI86FaCZgy0qtJLSq0Cy0slIrSyUC6UulIJS6UHuWAMpBp/wBmm9n+jr0xTH/V7ggMeOEfkr8vUA++elNEpntfZ+tMjnQdMRtSmazTsi31NzAbaf8APW4GD/zI+QPuMAfga0hW4UBk0KImvBfyoDY03urxIkLysFUdT/LzqJ25vXFb+EfaSdEXp7npVNu7qSdtdw2ccl+6v150EztPemSfKW4McfVz8be36NUraW5LXEqpajMrH8PNmPlV33c3dluvEMxw/p44t6IP58qvtjsq3s4mMa4AUs7HixCjJJPWgy89gkxjU/liCT74MJKZ/VPeAj55+VOtkdgyq4N5dd4o+5Chi1ehcuxx7AH1q53W/EDQSG3Zu8FvJPCXjkVJFVclkZgBIASucHhqGeYqQG8UamNZNYZwg1d3J3Zdl1BQ+NOTyAzzwOdA+2fs+KCJYoECRoMKqjAAqL3p3MtdoRhLlTqXOiRCFkTOM6Tg8OA4EEcOIpHae+tslos8ci4lhknhLLIVKIFLOyqNWkalz14ilZd9LRJTEztqWRIXYJIY0kdVKK8mNKata4yRnOKDOJ+wObV9nepp6a4G1AZ5HEuDw68ParTuh2R2tm4llc3Ey8VZlCRoR95I8nj6kk+WKsFxvhaRyaGZuMqwahHIY+9Zggj1gadWo4Izwotv7yC1JLDUqwSTFFV2kbSygYwCoXjxz55oEd9NyYNowqkpKPGSYpV4shONQwfiU4GR6A8CAQe4u6rbPshbvIJSHkfWFKA63LY0knz86ePvHAtoLmYtFFhSxkVlK5IHiBAIGTzxy400i3vh1SFyVVRBpQxzLPmUPpVo2XJY6ThQM8DkUFY3n7Fra4cyWkn5M7cWXR3kRPmFypQ+xx6VC2XYHJqHf3g0dRFCQ59mdyFP9k1ddo78xhoDDqKm8NtcK0UneKfySScKEI1asiLoeZpw+/dvmDu1lkE7vHlYpcxsmoOrrpyrBlwVOCOJPKgkd3927ayhEVqmheZPNmP6TMeLGhUpQoOMlpVaFCgWWlloqFA4Sl0oUKBdKcKM0KFBEySy2dylzb8HjOfQjkVPuK6F3e27Hd20c8XwuoOAc6T1U+oNChQPbq7RF1SMFUcyTgVQ9tb7yTZS0ykfIyH4m9h0FChQQ1tAB6k8yeZ+dNbi+IvbSMcnurZWHAgqZ0DA+4JFChQdAqMDA5Uz2yM20wH/ACpP8BoUKCpW+7d5c2sAnaFRHaMkekPqaSWFUDPn4AozlRqyT0xSt1uZcvMGZ4mVZ7WaNmMheNIe61wIuNIBZHbV/wCoRjrQoUEbabqtdw7QMTYhuFlgsu8Vl0LIzSTyceJRpW8PAeFBjgRVhk3WkMV2oZM3M6TL8WAFigjIbhzzEfxFChQQF7bSLItpC6SKdoJcFRHL3yg3P5U+s40KoIYhzzwBzOas+3N3nnkZlZVDWk9vxzkNIVIb2GmhQoPV3smeWySJ+7WRWhJ0limI5FY4JAPEL5dah9v7vuly953qJpltpYtauy5jjnhdZdIyFZJ2wRyIBOeVFQoG+72xrieZriTSoXabXQOl1EsY2eLTwBvFjWTxOMhSRwIqVl3cuFlWSIxkrdvcaW1AFHh7ojIHBhz5EUdCgswoUKFB/9k="/>
          <p:cNvSpPr>
            <a:spLocks noChangeAspect="1" noChangeArrowheads="1"/>
          </p:cNvSpPr>
          <p:nvPr/>
        </p:nvSpPr>
        <p:spPr bwMode="auto">
          <a:xfrm>
            <a:off x="152400" y="-2317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AutoShape 8" descr="data:image/jpeg;base64,/9j/4AAQSkZJRgABAQAAAQABAAD/2wCEAAkGBwgHBgkIBwgKCgkLDRYPDQwMDRsUFRAWIB0iIiAdHx8kKDQsJCYxJx8fLT0tMTU3Ojo6Iys/RD84QzQ5OjcBCgoKDQwNGg8PGjclHyU3Nzc3Nzc3Nzc3Nzc3Nzc3Nzc3Nzc3Nzc3Nzc3Nzc3Nzc3Nzc3Nzc3Nzc3Nzc3Nzc3N//AABEIAHMAtwMBEQACEQEDEQH/xAAcAAAABwEBAAAAAAAAAAAAAAAAAQMEBQYHAgj/xABGEAABAwMCAgcFBQUFBgcAAAABAgMEAAURBhIhMQcTIkFRcYEUMmGRwRVCobHRI1JygvAkJTNVYhZDU5Oi4TREVISSwtL/xAAaAQEAAwEBAQAAAAAAAAAAAAAAAQMEAgUG/8QANREAAgICAAMGBQEHBQEAAAAAAAECAwQREiExE0FRYXGRBRQiMrGhFSMzQoHB8AZSYnLRkv/aAAwDAQACEQMRAD8AoVVHzwYG/wBypBYIwTboe5XvK/6j4VdFaOd7Il11bq1KX7yqkHGKkBUB0mgDoDk0AKAKgCNAFQAoAxUAFAACgBQAAJOBzPKgHFvmyLdNZmRVFDrKtyfDnxB+BodRlwvaNGv0WLrXTKLtBSgXCOg5R35Aypo/mPP41zJbRpsSnDiMs4YA78fWqjOChAWagkfWxjevev8AlrqJDOpz/XPZT7qeyn6mrjkb4oA8VICIoA00AdAcmgAaA5oAGgABQB4oAAVAAaAFSAqAFQAqAsGjr0u03TYs4jSVJQ6PA57KvTlQshJxZxre3CFdi+2P2MobxjuX94fX1qua1zEupXa4OQAb6g6JVR9njdj73ZT9asj1OGdWCCLjeoEI8nn0oV/DntfhmrGd1R4ppG2p0VpvtbrPG/08/wBag9RUw74o6/2K03/k0b/4n9aHXZV/7UR9x6OdPy0KDEdcN37rjLh4ehyDQ4li1y7tehkN5tUizXORAkqSXGjjKfvjmFfCpR5lkHXLhYxJA+/UlZxuH74oDqgBQHIIzzFAal0Z6XtlwsTk27QGZKnXiGy7zCRwwPWuT0sWmLr3JbGHSna7PaGoDFtgsxnXFKUstJwSkD9aLqc5UYRiuFLZnhOK6PPFIzZkyGmG+KnVpQnHiTioOoLckje2dGadQ00lVniLUAASU8SfjUHsKmvppGJ6lEVN/uCYTSGo6HilDaOCRiiPLv4e0aS0RlSUhGpAXOoBbnHTfdIrC+EmIN27xKBx/wCk5+dRNbRanuJTSQrn3cDVJwKwk73t/wC7Q7Hs5bWUtdrrU+8rcNuCB3ePxzVsTl60Wboph+1asQ8v3YzS3PXG0fnUs04cd2b8EbS4opSpQ7RxkJH9caHpGNw7Lrx+ahX96MOLVuUtcvCEZOf3uQzyxTuMChkOe3+TZm9yWwlSslIAKuWTjiaHoGYPWeJq/XNyeff2QIW1tzYoAuKHdk8hzyfhTZklUrbW+5dS2vt6W0zBL7keBHbB25S2HFqPd4kmoL/oqW+SQ6tUqyakgKkRGWJDAUUKLkcDB8OIqSYTjNbXMzrpR05brO5Dl29tMdEhSkuMJ5ZAyFAd1SjDlVRj9UeRKaD0FFVDbud8ZDynO0zHXxShPifEmmyzHxklxT9i7yo1ib2wpbVtbLvBDK0tpKvIVBr0mOLXbotphohQmyhhBO1J7v8AtQlJJaRl/SIw/fdcRrXCAU6htLYJ+7niT6UMGVF22xgi86d0faLGwlKI7T8rHbkOpClKPfjPIeVDVVTGtaXUXdhadvT6S2mBIlRHUrywpJcbUDkZxxqOR24xk+ZKz5HssKRIUMhlpThHkCfpUnbeij9GDNuu2n3lzIEV59uUsLWthJUd3bBOR/qqNGfGkpQ35kP0vWuLF+y3oMVllKt7ag02EgngQMAfGpKcyP0x0i26O0nCtlkjInQWX5q0hx1bzYUoKPcCR3cqGimpQgo97Mu6QbhFm6gdat0eOxGjZZQGEABahnco4HoPgKIw5U+KfCu4T0TK6m7mOvlITtHmnj+VSZ6+uiJ1FA+zb1KinkFbk+Su0Pz/AAqmS5kyWhGAPfqDp9EAlC171r95W73auXQqZp3QzE7F1meJbZT+JV9KHo4UfpbL7ebtEssBU24qUlkKCSpKSeZwOHfQ1SkoLbK4rpK03/x5Sv8A2yqFXzVPj+Ssaj6T35bK41kiKjIUNqpTyh1g/hSOXmT6U0UWZi1qB3o3o5i3GAzcb8VlDo3NRk9k48VK58fAfOnUmnGWtz7yxT7boHTSh7bDgMvFO5KFtl1wjxA4mudI0y7KH3aRZ7NIizLZHfgMdTFcTuQjYEYHlXSLItNbXQz/AKSSJ+rrHbQcJCgVjx3KH0BoZb/qshA01KUpwlCcBIwB4DuFDWYHehMvWtX2dilyVyw2lHNSQDw9AONF0PLnxTyNG9MoKEIb3ZwkDPjgc6HqGfaIKbjrm/XBXEsnY388fShmpfFbOX9Cx6/ffj6QuC424LKMZTzAPM0LLW41toofQ7AdXd5M9tChHZb6oL7lKPHA8udDJhRe3IvXSFL9k0hPUPedSGx6n9KM13PhrZTehiXtmXOF3LSh1PmMg/SjMmDLk0aDd7NHu8u2OyOKYL/XAfvEDs/I4PpQ3NJ6InpFv32JYHENK2ypeWmNvNIx2leYHLzqCq6xV1t+JhA4JCRwAHAetdHkebO4z6oslmSgdplxLifNJz9K5kIvT2WbpHaDsmBcW/8AfNlpXp2kn5LI/lrizxNMltbK7EH9iUr+KoOJCIq4oNa6O7/YrNphtibc4zMlbq1uNqUdyc8B3eAFQepjThGtJtDDpP1Nbbrao0O1TW5JMjrHurz2QAcZyPEj5UOMq2LhqL2Zuak84FAbfpLV1kl2aKy5OjxJDLSW3Gn3QgjHDmeBFR0PZqujOK5iOop+hXJAnXN2FMlNpwAyrrFKA7sJOD60IsdKfFPQ/ja30yphtRurDPYH7JWQUfAgDhj4UOldW19yMu1peWpesFXKBITIaa2FlbecdnjjiKIwX2rtVKL6GoWXXFiukVC3rhHhyNv7RmQ6EFJ78Z5ihvhdCa2mI3DW2mIMlstSY0mS6QhTkYBWwf6lgcqgO6qPVoVm6504mK8Wbuytwtq2BKVcTjh3U2HdX/uRmGhdTJsF6XImJUY0lOH9oyUnOd1To8/Hv4Jvi6M1kat046xv+27ftUPdW6AT8CnnTZ6Pa19U0RkTpB0yHnGEP9RHaA2rLRSlZ4+6kDOP1ocLJqb1srfSVqq13a0MQrVMTIJe3u4SoYAHxFCjKuhKvUWQfRY48NXsdU2pSVNLS6Ug9keJ9RipZTh/xNm3rUlCFKWQlKRkk9wqD0zz/ri+i/agekNkmMgdVHA5BAJ4+pyaI8nJt7SfLuK/UmcJXunyqH0YJK8S3ZNkihS8hsJIHx4j61XJ7jothJt6GsdX93/y1CO5CNXGclNO2Z6/3Ru3RlpaUsFXWKyUpAGSTihbVW7ZcJdB0Tzv84i/8lf61GzV8l/y/QB6Jp3+cRv+Sv8AWmx8l/y/Qh730e3y1R1yEBqaylO5RYzvAHftPE+lTsrsxLIra5lTSc1JjBQkFAcmgBQAoA6gAqQFmgAKA6aCVvNpcUEoUoBSjyAzxNQTHXEtm7t610uxGQhN5jlCEhIA3cMDyrk9nta+nEioa56Qo06A5brEXSHhtekKSU9nwT38e/4VPUzX5UdcMOZmQxkZOBUnnCgaSr3HUH4KJFAcLTt4Kzn48R6YqH0B28rdadvgf/tVR3H7hOOr+xLp3F00HVxnND6GonW3i4TV/wDl2Ep9Vn9Aahm7CjzbNOvlwTabRMuCkbzHaK9m7G7A4D4ZNDdJpLbKJYekuXc7vEgv2hoe0uhvey+rKc9+COOPyoZa8pTko8PU0kgYIPKhrMERYZN71LcIlmYy2iS5lZ4IbG4jJPzxRdDynU7LpKJc4PRPF2f3ldZClfuxm0oHzVkn5ChpjhR/mbOpvRPBU2r7PukpDvd7QlK0+uAk0JlhQ/lbM+XYZEXUDdmuSuocW6lBWBuAB5KGcZFTsx9i1YoT7+8vh6JGgkn7ae4D/wBIP/1UbNfyUPFlI0/YHb3fzbUOFCEKWHXQnO0JOM4+lTsyV08VjgW65dF7MG2yZQu7zhaaK0p9nSkHHce1UGt4UddWVzROlVankvBUhceOygFTiEZ7R5AU2ZsentduXREprDRFv01bBLXdpDjyjtaaUhKdx7+/uFOZbbjV1w3tjfS/R7cb00mZLcEKGr3VLRlxweIBwMfE1OzmnElNblyRcWuiywtN7XZNycWeO7rUp/AJqDSsOteJXdVdGyrZEcnWiW7JbaBU4w9jeEgZJCgACB5ChTbh6W4Fd0Rp5OpLwqI+84ywhkuLWjG4HgBz9allGPUrZaZc5/RRETFPsFxlqkKwE9ds2JGeJOADwGeANRzNvydfixnqjQVp09piTNVIlvykbQ2pawlO4nHugcufM05ldmNXCtvvM17qPoeccPubYJ/r71UlkPvEY7n7HZQ0TWx0KvMZsvRBC6nTkiUv35cg7fJIwPxzUHq4keGv1LpLiRrhGVHlsIkMK95tQ3JV5ihp1vkNYNjtdtUXYNsjRXDzWhsJPz7qEKCXRFa1jruDbIjsS0yG5VyWClPVKCksnxURw9KFNuRGtaXUldDWdmzadisoQA48kOvLPNSjx4nvod1Q4YL9SodJuqbhCuzdstkxcVLLe95TXvKUeXHwAH40M2VdKDUYl20bKlzdMQJM9xS31t5UtXNXHmaGqqTlBORQulxxDOorU6j/ABEN7l+iwR9aGbKepQNRjvddFae/4iEq/Chs3vmVjQ1kFrRcrg8nY9LkrUNycFLYJwPXnUFddfBxeZYJLqJ9lkOMEqbdYXtI78g1JaRWgrImw6bjsuAJfcHWvk8yo/oOFCqqHBHhKXKkN606RI0cqzb4ZOBngsJ4nPmcelPMzt9tfruRquwhBQ3hPZwkgcB4YFDaUVHR0n7aau71+luykPh0rLYBODnbnPBPdioKPl/r422XdxSC0sOOJ2FJ3ZIxipL9Gb9DsRKXb1NTjHWpZSR3AZP1FDJipLifmXHV+oGdN2hc1xsvPKOxlrONyjxAPwoX2TVceJmQ6m1zc9RwRDmMRGGesDmGQrJIHDiT9KaZ51uS7I60VY0l0MqEJSv2PrVSLqo7Yg2ag0y5x2Pmz2Ktj0MclpnofRsT2HS1sZ2doR0rPmrtfWpPYrjqCXkUjpjuDjcm1Q2H3WwG3Hl9WojwSnl5KoZsuxxSSejN3pDsnsvPLWn91bilJ+RNTowOUn1bOBwwfChwj0JpK6x7tY4siMtJ2NJQ4jvQoADBHdUHt1yU4JohtR6Ai328i4uT32NwAdabQk7gPBR5fjQrsx4WS4mWGbMt2nrYhyS6mNEZQEpSVc8ckjxJoXNqK2+SRhGprw5fry/OWlSQs7W2/wB1I5A/GpR5F1naTcu423R0j2zTVueHLqgk+lQerB7in5Ef0k3o2fTzjTatsmXlpvyxxNDjIs7Otse6DXv0jbFY4dSB8qHVL/dpjLpHvxsljW0ws+1TAW2gPujvV8qEX2dnW2ZhoK7s2TUsaRLViOsFpaj9zOO0fqaHn40uCzn3m33GKzdrXIirV+xktlPWNnPPvBoeq1taKLa+ia2MPqVcpTk1P3G0J6ofzEEknyrnRlhiRj1bZA65tGjbHGXFtkZLt0UeSH1K6nxKhnA8jTSOMjsq4a1z9WXHomh+y6QbeCeMp9bp+e0fgkV0XY0eGpeZAdNUrCrXCHPDjyvXgPyNCrNeoqJl2ak80I1xNnUeozlq3AN+tVmqtajs5X2F0LYc46HMVzfuTXUGZLY65liGq7+lCUpvMxKUpwE7vdAGAOVWaJ+Zt8RnJfud3f8AaJCpM10J279ql7RxwOA4d9cyshD7ml6snV13NJvXghJUOYjtLiyUI71LZV+lcq+pvSkvdEPGtS24P2Ymww7IXtjtOOr/AHW0k/lXc7IwW5NL1ejmFU5vUU36LY/iv3axvdeyqbb3TwyUqb3fDiMGuIW1W8oST9GmduN9HNpx/oTLGsdXzMoizpbyhz6iMFH8E1M7Kq+c5JerSLYW5Nn2LfotkFd3bm/KS7d1TVvn3TJSoHHwB5elRXZXYtwkn6NMpujcn+9TXqtCDkWQ0hCnY76Ur4JUptQCs/EjFTG6qT1GSb8Noh0WpblFpejJFmRqOKw2zGcuzDQOEISHEDJ7hwrhZFDelOPui/ssqK1wyS9H/wCDa4quzpSq6e3qI4IXMK+B+G6uoX1T+ySfo0yu2q9fxE/6pi6ZF/iR+w7dosdIGAkuIQPlwqFkUylwqa34bWzpwyoR3qSXo9DdSbpdT1ykTpZHZ6zDjuPhnjikrqq39ckvVpHCruu5qLl7sQajPvuKbZjuOOA9pDbZKh5gDNdSthGPHKSS8d8vc4jTbKXBGL34a5+xI2u4ahhFcW1v3Jso4qZaSo7f5ccPlUSuqhHjlJa8drXuXVxyU+CClvw0/wAC8m46uuKFNuyLu6Ena4hCVjaccjtA/GuHkUR1ucefmjtrLltcMvYi3LVcWGyt23zENA8VqYUB88VKysaT1GyO/wDsil4uQubhL2Y4QzqFCEpZavKW0DsJSl4BPljhiuXlY29Ocf8A6X/pbGnLS5Rlr0YxmpmBwGeiSHT3yN24j+aroWQmvokn6NMptjbF/vE167G1dlIk4rjVMup3BbGe7c6V+HCoNTWoijyaE1MTYd2L3/yqoLYb5EkDVyezCaH0aH+wz+f+In8jXy3+oP4tfo/7H03wT+FL1JyzPmRHkYkXB8nH/jo/UjiDy7AyPHnXmZUOCUeUV/1lv35s9Kh7T5t+q17ckR9tbft2kXFWppCpyUq3JaTuy4FEHzxjgK1XyhfnpXN8Hn4Nf5sz1RlViPs0uLy8Q7I7LuWnJBv7fZ7QCnm9u5OOZHDv76jMjTj5cflHz8nvmMSVl2O/mV7rQJC5UDSEdyxNEudWgkIRuUQcZO0c++lahdntZT735f4hY51YieOtvlo5dU9P0a65eWtjoQVZcTtVnuOO411FQp+IqOM/p33c/VBudmHxXrnr0JJ92A1Gt7lzW0kpKOp6w8N5TiscY3SssjT5714bNDlVGEHP+m/Ehr03PGsLW464Vwi5hoDklWDw8/jXoYkqPkLYpfXrn6eXkYshW/OVSf2b5eun1Je4Mt3ZbsBxe0x3W3QfEcx+WKwUzljRVsf5k0brYK5ut92mNr7J9u03cC2M4WW0jyOKuw6uxy60+/TKsqfa401HzQ4tMV60WyBGjsdYM/tzuA255q+dVZN0Mm+dk5a8P7HdFLoqjXFDCLb/AGDWa3E/4UlkuJ888a1WZHbfDVF9YvRnroUM1zj0kv1JFtUVz7SjWh1Lc0HLiwnJ3kcCc8/+1Y2pp1zvX0vp6GlcL4419e/1IrQ6H2bddGpinRITJVvPNWdqeXx8K3fGJVztrcPt4V+TH8LjONc1Prt/hcxnqRcowgI6r0pKlpS8mSzhG3PM4T5Vo+Hwr7RuSh05afPfuU5kpqP0OXXvXLXsWK8SWmBF627CBvVgZSk9by4cf6415ONW58Wq+M9O6Sio7nwlc6TFr6iEnYCjco9Z35wOHhXq/wCn1HtJy3z0eX8bb7KHqUE8jX07PmxjJd3ZPwxVTezVVHRywOFDqxjhwUOIyaGLo2L/AIqGrqh9De3o2q95NdKWjFdDT2TNrv1wtTbjcB5LSHFBSuwFcs458udZcnFoyGpWrei2jLtx041vqOndX3xxGwztv8LaR9KoXwvDi98H6svl8Uy2tcX6DS2325WsKTClLaSriUK4pJ8cHvq/IxaMjTsinoooy7qd8Ev7itw1Ldbk31EmVls+8hKQnd54rmjBxqJcVcOfud3fEMi5alLl5cjm3ahudtRshyFJb7mzgp+R5VORiY973ZHb8TmnNyKFqEuXh1CuV/udzARLlLWgf7tOAn1xzpj4uPj8648/HqRdm33cpy/sJTb3cJzLUeTILjbWNre0cMcu6pqxqKZuyuPN94ty7rYKEnyF/wDaa8hKW/b1kNkFIUgHGPMVV8hjcTfAtv1O18QydJcXQ5TqG7plLlJnLDziQlS9o4gcu6ulh0cKhwLS/JH7QyOJy4ubCj325sR+palrS2VlZASD2s548PGu54tE5KTit9CI5uRBajLzClX27SXErkXB8lPDgop/AYzUQw8etajBe2yJ5uRN7c3+BU6kve9KvtF1SkDsnhwB9K4+QxNNdmtM6/aGVvfH+Bq3d57MxcxqUtMlfvLHM5q6VFMqlVKK4fAqjk3KztFLn4joanvbalqTcHd6yN6tqeJHDwql4WK48LgtF37Qyt74/wAHD2pL08ypp6e6ptfAjhx/CkMDEi+JVr9Q/iGU+XH+BCdeZ88tibLW8GySkLx2T8OFXVY9NO3CKWyqzJvsSUpb0CdeJ9xbQ1OfU822coScdnh5UpopobdcdNi7KuuiozlyRHSHMJx393lWhy2VVw5kcT1jmPCuTbrhiO2U8KgyzYssVIQzfTQvrl3CKFqQv+GhZKKa0SLbiVo3oqDBODi9M6och0AKAFACgBQAoAxQgFAHUgFQAqAKhIKAHlQBKUGgVKoTGPFyRHPOblEnmeHpUm6ENLR1GRyoc2S3yHqRUGWTCV/X40OhJyh2hkupNaHEL/Goyi9fSPa5MYYqQCgBQAoAzQgKhIdCAxQAoAqAFAFQkOhARoSMrh7yalGrHXJjWhpY+a+75VBjn1FxQqkf/9k="/>
          <p:cNvSpPr>
            <a:spLocks noChangeAspect="1" noChangeArrowheads="1"/>
          </p:cNvSpPr>
          <p:nvPr/>
        </p:nvSpPr>
        <p:spPr bwMode="auto">
          <a:xfrm>
            <a:off x="0" y="-787400"/>
            <a:ext cx="17430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2700" y="7367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</a:rPr>
              <a:t>Collaboration</a:t>
            </a:r>
            <a:endParaRPr lang="en-US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t="21855" b="22933"/>
          <a:stretch/>
        </p:blipFill>
        <p:spPr>
          <a:xfrm>
            <a:off x="7312210" y="899459"/>
            <a:ext cx="1771649" cy="9781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432" y="762000"/>
            <a:ext cx="2385327" cy="70300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0427" y="1583764"/>
            <a:ext cx="990600" cy="918481"/>
          </a:xfrm>
          <a:prstGeom prst="rect">
            <a:avLst/>
          </a:prstGeom>
        </p:spPr>
      </p:pic>
      <p:pic>
        <p:nvPicPr>
          <p:cNvPr id="2050" name="Picture 2" descr="https://encrypted-tbn2.gstatic.com/images?q=tbn:ANd9GcQ9pZpfLdVDtB4oIw8hZa6LiMTW9YwC42S2kWdxxWRlj-Oiy4VsmUwW0Q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28" y="5809479"/>
            <a:ext cx="1042470" cy="92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crypted-tbn3.gstatic.com/images?q=tbn:ANd9GcQXXfVO-3lTDhVcw6BoKzbXF37twNexatKMnhRQUZtEHkSCgR4kz6eeceBN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646" y="5901427"/>
            <a:ext cx="1023687" cy="67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9969" y="1475591"/>
            <a:ext cx="938291" cy="1252667"/>
          </a:xfrm>
          <a:prstGeom prst="rect">
            <a:avLst/>
          </a:prstGeom>
        </p:spPr>
      </p:pic>
      <p:pic>
        <p:nvPicPr>
          <p:cNvPr id="57" name="Picture 2" descr="https://encrypted-tbn2.gstatic.com/images?q=tbn:ANd9GcTt0jUi7R0kZ1uMhpmeMjYhu5ODvlcllmFKAi-uU3UngNMKo0k8g3qkKnY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808" y="2669112"/>
            <a:ext cx="1282031" cy="60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414046" y="260426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+</a:t>
            </a:r>
            <a:endParaRPr lang="en-US" sz="2400" dirty="0"/>
          </a:p>
        </p:txBody>
      </p:sp>
      <p:pic>
        <p:nvPicPr>
          <p:cNvPr id="3" name="Picture 2" descr="https://encrypted-tbn2.gstatic.com/images?q=tbn:ANd9GcRVHP_j6Phh7T7T9QN68FIQ-IgCfPD7zu-LX7JExHuxt_em6vh_Vc8ateab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426" y="2532531"/>
            <a:ext cx="1095375" cy="53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encrypted-tbn0.gstatic.com/images?q=tbn:ANd9GcTGm7JV2qNCp44cm1a_OjCoOfbV21jn736yYhF-kNwSk5O60hDERk6Xdg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86" y="2834343"/>
            <a:ext cx="1047749" cy="86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encrypted-tbn2.gstatic.com/images?q=tbn:ANd9GcSelNwUk5urULtpqC511r5n2ylKQV712etkhtRD2K3twBN3t5wgQMbaDA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83" y="2196355"/>
            <a:ext cx="1004887" cy="66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1" descr="http://static.neatorama.com/images/2008-09/large-hadron-collider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1881936" cy="125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4800" y="990600"/>
            <a:ext cx="1524000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61885" y="2550950"/>
            <a:ext cx="1922930" cy="157655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502" y="5582774"/>
            <a:ext cx="1602953" cy="11101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34683" y="5496546"/>
            <a:ext cx="1403724" cy="11593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349949" y="1747064"/>
            <a:ext cx="1553933" cy="97765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624966" y="1822827"/>
            <a:ext cx="1519034" cy="956429"/>
          </a:xfrm>
          <a:prstGeom prst="rect">
            <a:avLst/>
          </a:prstGeom>
        </p:spPr>
      </p:pic>
      <p:pic>
        <p:nvPicPr>
          <p:cNvPr id="2062" name="Picture 14" descr="https://encrypted-tbn3.gstatic.com/images?q=tbn:ANd9GcRwa2ghzOjTaUb22p2cvf6hNIM2-XVi0gdh0x1tAewgvbNouJSp4uyks58">
            <a:hlinkClick r:id="rId27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46422" y="3865286"/>
            <a:ext cx="1232246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60400" y="4223874"/>
            <a:ext cx="1371600" cy="6858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386365" y="3245224"/>
            <a:ext cx="3271832" cy="527842"/>
          </a:xfrm>
          <a:prstGeom prst="rect">
            <a:avLst/>
          </a:prstGeom>
        </p:spPr>
      </p:pic>
      <p:pic>
        <p:nvPicPr>
          <p:cNvPr id="2064" name="Picture 16" descr="https://encrypted-tbn0.gstatic.com/images?q=tbn:ANd9GcTh3L1968etUv9FgoEhK9LbQBtHOrGzUT2p6B5pOM7x6EKnU15DWUZNgA">
            <a:hlinkClick r:id="rId31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31" y="3620832"/>
            <a:ext cx="790575" cy="66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encrypted-tbn0.gstatic.com/images?q=tbn:ANd9GcS8y1OFEOqDQbrNMdRYjMy8mTHEIhYI7cOibZp-UoLY7WicpCGO25RcQA">
            <a:hlinkClick r:id="rId33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4951506"/>
            <a:ext cx="895350" cy="77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encrypted-tbn3.gstatic.com/images?q=tbn:ANd9GcTnmh1oV10bolu_WStIYLOAntORmWgmtiBassuZ0J47n1pFl-s7AOLHN5op">
            <a:hlinkClick r:id="rId35"/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943" y="4927281"/>
            <a:ext cx="895350" cy="84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musl.com/images/musl_logo.jp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117" y="3867115"/>
            <a:ext cx="2665641" cy="94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5125040" y="5634661"/>
            <a:ext cx="2570475" cy="1067962"/>
          </a:xfrm>
          <a:prstGeom prst="rect">
            <a:avLst/>
          </a:prstGeom>
        </p:spPr>
      </p:pic>
      <p:pic>
        <p:nvPicPr>
          <p:cNvPr id="1028" name="Picture 4" descr="https://encrypted-tbn0.gstatic.com/images?q=tbn:ANd9GcS0j4Xn9uIrxzldqmkHcgOHxwofjKUybarKTQdHrV2gvKlwecYR63ywvC48">
            <a:hlinkClick r:id="rId39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817" y="4913706"/>
            <a:ext cx="989351" cy="48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3.gstatic.com/images?q=tbn:ANd9GcSFzTyY_XqbReyOFemp4_GF_j70dAzYMwqYIf2V7N9TlY4T581LByBPow">
            <a:hlinkClick r:id="rId41"/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963" y="4835213"/>
            <a:ext cx="97155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886200" y="6629400"/>
            <a:ext cx="18934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©Atlantic Lottery Corporation 2014</a:t>
            </a:r>
            <a:endParaRPr lang="en-US" sz="9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4219392" y="4918509"/>
            <a:ext cx="3104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Proactive – M&amp;A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40967" y="4204321"/>
            <a:ext cx="3104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Reactive - Defensive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265278" y="2632509"/>
            <a:ext cx="3104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Product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402731" y="812674"/>
            <a:ext cx="3104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Association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955562" y="3905500"/>
            <a:ext cx="3104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Service</a:t>
            </a:r>
          </a:p>
          <a:p>
            <a:pPr algn="ctr"/>
            <a:r>
              <a:rPr lang="en-US" sz="2000" b="1" dirty="0" smtClean="0"/>
              <a:t> Collaboration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984193" y="4745187"/>
            <a:ext cx="3104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149555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217">
        <p14:prism dir="u" isContent="1"/>
      </p:transition>
    </mc:Choice>
    <mc:Fallback>
      <p:transition xmlns:p14="http://schemas.microsoft.com/office/powerpoint/2010/main" spd="slow" advTm="185217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FFFF"/>
                </a:solidFill>
              </a:rPr>
              <a:t>Scenario Matrix</a:t>
            </a:r>
            <a:endParaRPr lang="en-US" sz="4000" b="1" dirty="0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648200" y="1219200"/>
            <a:ext cx="0" cy="5029200"/>
          </a:xfrm>
          <a:prstGeom prst="straightConnector1">
            <a:avLst/>
          </a:prstGeom>
          <a:ln w="381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914400" y="3657600"/>
            <a:ext cx="7467600" cy="0"/>
          </a:xfrm>
          <a:prstGeom prst="straightConnector1">
            <a:avLst/>
          </a:prstGeom>
          <a:ln w="381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295400" y="1447800"/>
            <a:ext cx="3200400" cy="21336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CIRCUMVENTION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00600" y="1447800"/>
            <a:ext cx="3200400" cy="21336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IMMERSION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295400" y="3810000"/>
            <a:ext cx="3200400" cy="2133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INTRUSION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800600" y="3810000"/>
            <a:ext cx="3200400" cy="2133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29000" y="914400"/>
            <a:ext cx="2662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Technology Adoption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29000" y="6183868"/>
            <a:ext cx="261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Technology Adoption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389178" y="3437182"/>
            <a:ext cx="206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Fragmented Market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7762603" y="343718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Unified Market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86200" y="6629400"/>
            <a:ext cx="18934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©Atlantic Lottery Corporation 2014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2399773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846">
        <p14:prism dir="d" isContent="1"/>
      </p:transition>
    </mc:Choice>
    <mc:Fallback>
      <p:transition xmlns:p14="http://schemas.microsoft.com/office/powerpoint/2010/main" spd="slow" advTm="484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72610" y="2328040"/>
            <a:ext cx="3676650" cy="1885950"/>
          </a:xfrm>
          <a:custGeom>
            <a:avLst/>
            <a:gdLst>
              <a:gd name="connsiteX0" fmla="*/ 0 w 2105025"/>
              <a:gd name="connsiteY0" fmla="*/ 1885950 h 1885950"/>
              <a:gd name="connsiteX1" fmla="*/ 1047750 w 2105025"/>
              <a:gd name="connsiteY1" fmla="*/ 200025 h 1885950"/>
              <a:gd name="connsiteX2" fmla="*/ 2105025 w 2105025"/>
              <a:gd name="connsiteY2" fmla="*/ 68580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5025" h="1885950">
                <a:moveTo>
                  <a:pt x="0" y="1885950"/>
                </a:moveTo>
                <a:cubicBezTo>
                  <a:pt x="348456" y="1143000"/>
                  <a:pt x="696913" y="400050"/>
                  <a:pt x="1047750" y="200025"/>
                </a:cubicBezTo>
                <a:cubicBezTo>
                  <a:pt x="1398587" y="0"/>
                  <a:pt x="2105025" y="685800"/>
                  <a:pt x="2105025" y="685800"/>
                </a:cubicBezTo>
              </a:path>
            </a:pathLst>
          </a:cu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5057440" y="1021470"/>
            <a:ext cx="3676650" cy="1885950"/>
          </a:xfrm>
          <a:custGeom>
            <a:avLst/>
            <a:gdLst>
              <a:gd name="connsiteX0" fmla="*/ 0 w 2105025"/>
              <a:gd name="connsiteY0" fmla="*/ 1885950 h 1885950"/>
              <a:gd name="connsiteX1" fmla="*/ 1047750 w 2105025"/>
              <a:gd name="connsiteY1" fmla="*/ 200025 h 1885950"/>
              <a:gd name="connsiteX2" fmla="*/ 2105025 w 2105025"/>
              <a:gd name="connsiteY2" fmla="*/ 68580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5025" h="1885950">
                <a:moveTo>
                  <a:pt x="0" y="1885950"/>
                </a:moveTo>
                <a:cubicBezTo>
                  <a:pt x="348456" y="1143000"/>
                  <a:pt x="696913" y="400050"/>
                  <a:pt x="1047750" y="200025"/>
                </a:cubicBezTo>
                <a:cubicBezTo>
                  <a:pt x="1398587" y="0"/>
                  <a:pt x="2105025" y="685800"/>
                  <a:pt x="2105025" y="685800"/>
                </a:cubicBezTo>
              </a:path>
            </a:pathLst>
          </a:cu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2113" y="1384080"/>
            <a:ext cx="158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Horizon 1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81000" y="6216495"/>
            <a:ext cx="8353090" cy="0"/>
          </a:xfrm>
          <a:prstGeom prst="straightConnector1">
            <a:avLst/>
          </a:prstGeom>
          <a:ln w="28575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300248" y="1545021"/>
            <a:ext cx="23643" cy="4960211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860131" y="1513482"/>
            <a:ext cx="15768" cy="5002258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16692" y="1373570"/>
            <a:ext cx="158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Horizon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90237" y="1416423"/>
            <a:ext cx="158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Horizon 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557950" y="1733875"/>
            <a:ext cx="3676650" cy="1885950"/>
          </a:xfrm>
          <a:custGeom>
            <a:avLst/>
            <a:gdLst>
              <a:gd name="connsiteX0" fmla="*/ 0 w 2105025"/>
              <a:gd name="connsiteY0" fmla="*/ 1885950 h 1885950"/>
              <a:gd name="connsiteX1" fmla="*/ 1047750 w 2105025"/>
              <a:gd name="connsiteY1" fmla="*/ 200025 h 1885950"/>
              <a:gd name="connsiteX2" fmla="*/ 2105025 w 2105025"/>
              <a:gd name="connsiteY2" fmla="*/ 68580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5025" h="1885950">
                <a:moveTo>
                  <a:pt x="0" y="1885950"/>
                </a:moveTo>
                <a:cubicBezTo>
                  <a:pt x="348456" y="1143000"/>
                  <a:pt x="696913" y="400050"/>
                  <a:pt x="1047750" y="200025"/>
                </a:cubicBezTo>
                <a:cubicBezTo>
                  <a:pt x="1398587" y="0"/>
                  <a:pt x="2105025" y="685800"/>
                  <a:pt x="2105025" y="685800"/>
                </a:cubicBezTo>
              </a:path>
            </a:pathLst>
          </a:cu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06042" y="6187334"/>
            <a:ext cx="108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2030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FFFF"/>
                </a:solidFill>
              </a:rPr>
              <a:t>Implications</a:t>
            </a:r>
            <a:endParaRPr lang="en-US" sz="4000" b="1" dirty="0">
              <a:solidFill>
                <a:srgbClr val="FFFFFF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391956" y="4063307"/>
            <a:ext cx="8696326" cy="523220"/>
            <a:chOff x="391956" y="4033521"/>
            <a:chExt cx="8696326" cy="523220"/>
          </a:xfrm>
        </p:grpSpPr>
        <p:sp>
          <p:nvSpPr>
            <p:cNvPr id="39" name="TextBox 38"/>
            <p:cNvSpPr txBox="1"/>
            <p:nvPr/>
          </p:nvSpPr>
          <p:spPr>
            <a:xfrm>
              <a:off x="391956" y="4033521"/>
              <a:ext cx="86963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92250"/>
              <a:r>
                <a:rPr lang="en-US" sz="2800" b="1" dirty="0" smtClean="0">
                  <a:solidFill>
                    <a:schemeClr val="bg1">
                      <a:lumMod val="50000"/>
                    </a:schemeClr>
                  </a:solidFill>
                </a:rPr>
                <a:t>Circumvention</a:t>
              </a:r>
              <a:r>
                <a:rPr 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	   </a:t>
              </a:r>
              <a:r>
                <a:rPr lang="en-US" sz="2800" b="1" dirty="0" smtClean="0">
                  <a:solidFill>
                    <a:schemeClr val="bg1">
                      <a:lumMod val="50000"/>
                    </a:schemeClr>
                  </a:solidFill>
                </a:rPr>
                <a:t>Collaboration</a:t>
              </a:r>
              <a:r>
                <a:rPr 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	</a:t>
              </a:r>
              <a:r>
                <a:rPr lang="en-US" sz="2800" b="1" dirty="0" smtClean="0">
                  <a:solidFill>
                    <a:schemeClr val="bg1">
                      <a:lumMod val="50000"/>
                    </a:schemeClr>
                  </a:solidFill>
                </a:rPr>
                <a:t>Immersion</a:t>
              </a:r>
              <a:endParaRPr lang="en-US" sz="1400" b="1" dirty="0" smtClean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2791219" y="4331894"/>
              <a:ext cx="554483" cy="0"/>
            </a:xfrm>
            <a:prstGeom prst="straightConnector1">
              <a:avLst/>
            </a:prstGeom>
            <a:ln w="76200" cmpd="sng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3886200" y="6629400"/>
            <a:ext cx="18934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©Atlantic Lottery Corporation 2014</a:t>
            </a:r>
            <a:endParaRPr lang="en-US" sz="900" b="1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737586" y="4379611"/>
            <a:ext cx="554483" cy="0"/>
          </a:xfrm>
          <a:prstGeom prst="straightConnector1">
            <a:avLst/>
          </a:prstGeom>
          <a:ln w="76200" cmpd="sng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564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6309">
        <p:dissolve/>
      </p:transition>
    </mc:Choice>
    <mc:Fallback>
      <p:transition xmlns:p14="http://schemas.microsoft.com/office/powerpoint/2010/main" spd="slow" advTm="26309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5181600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…</a:t>
            </a:r>
            <a:r>
              <a:rPr lang="en-US" sz="4400" i="1" dirty="0" smtClean="0"/>
              <a:t>no </a:t>
            </a:r>
            <a:r>
              <a:rPr lang="en-US" sz="4400" i="1" dirty="0"/>
              <a:t>single </a:t>
            </a:r>
            <a:r>
              <a:rPr lang="en-US" sz="4400" i="1" dirty="0" smtClean="0"/>
              <a:t>scenario…</a:t>
            </a:r>
          </a:p>
          <a:p>
            <a:pPr marL="0" indent="0">
              <a:buNone/>
            </a:pPr>
            <a:endParaRPr lang="en-US" sz="4400" i="1" dirty="0" smtClean="0"/>
          </a:p>
          <a:p>
            <a:pPr marL="0" indent="0">
              <a:buNone/>
            </a:pPr>
            <a:r>
              <a:rPr lang="en-US" sz="4400" i="1" dirty="0" smtClean="0"/>
              <a:t>…exponential…</a:t>
            </a:r>
          </a:p>
          <a:p>
            <a:pPr marL="0" indent="0">
              <a:buNone/>
            </a:pPr>
            <a:endParaRPr lang="en-US" sz="4400" i="1" dirty="0" smtClean="0"/>
          </a:p>
          <a:p>
            <a:pPr marL="0" indent="0">
              <a:buNone/>
            </a:pPr>
            <a:r>
              <a:rPr lang="en-US" sz="4400" i="1" dirty="0" smtClean="0"/>
              <a:t>…2030…2015…1915</a:t>
            </a:r>
          </a:p>
          <a:p>
            <a:pPr marL="0" indent="0">
              <a:buNone/>
            </a:pPr>
            <a:endParaRPr lang="en-US" sz="4400" i="1" dirty="0" smtClean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700" y="7367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</a:rPr>
              <a:t>Conclusions</a:t>
            </a:r>
            <a:endParaRPr lang="en-US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6200" y="6629400"/>
            <a:ext cx="18934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©Atlantic Lottery Corporation 2014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2552133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7014">
        <p:dissolve/>
      </p:transition>
    </mc:Choice>
    <mc:Fallback>
      <p:transition xmlns:p14="http://schemas.microsoft.com/office/powerpoint/2010/main" spd="slow" advTm="87014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8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86761" y="5179742"/>
            <a:ext cx="355724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Phil Holmes</a:t>
            </a:r>
          </a:p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VP, Strategy &amp; Planning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4300" y="2641534"/>
            <a:ext cx="3095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PGRI - Smart Tech – April 2015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15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8851">
        <p:dissolve/>
      </p:transition>
    </mc:Choice>
    <mc:Fallback>
      <p:transition xmlns:p14="http://schemas.microsoft.com/office/powerpoint/2010/main" spd="slow" advTm="18851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86200" y="6629400"/>
            <a:ext cx="18934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©Atlantic Lottery Corporation 2014</a:t>
            </a:r>
            <a:endParaRPr lang="en-US" sz="9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0" y="2018369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</a:rPr>
              <a:t>Lottery v2.0</a:t>
            </a:r>
            <a:endParaRPr lang="en-US" sz="5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32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1390">
        <p:dissolve/>
      </p:transition>
    </mc:Choice>
    <mc:Fallback>
      <p:transition xmlns:p14="http://schemas.microsoft.com/office/powerpoint/2010/main" spd="slow" advTm="21390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86200" y="6629400"/>
            <a:ext cx="18934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©Atlantic Lottery Corporation 2014</a:t>
            </a:r>
            <a:endParaRPr lang="en-US" sz="900" b="1" dirty="0"/>
          </a:p>
        </p:txBody>
      </p:sp>
      <p:pic>
        <p:nvPicPr>
          <p:cNvPr id="8" name="Picture 2" descr="C:\Users\jacor\AppData\Local\Microsoft\Windows\Temporary Internet Files\Content.Outlook\UPPKPB0C\2030Vis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9" y="1352715"/>
            <a:ext cx="8831586" cy="381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92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0583">
        <p:dissolve/>
      </p:transition>
    </mc:Choice>
    <mc:Fallback>
      <p:transition xmlns:p14="http://schemas.microsoft.com/office/powerpoint/2010/main" spd="slow" advTm="40583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FFFF"/>
                </a:solidFill>
              </a:rPr>
              <a:t>Scenario Planning</a:t>
            </a:r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4" name="Picture 2" descr="http://www.jiscinfonet.ac.uk/tools/scenario-planning/sp-activiti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256444"/>
            <a:ext cx="6400800" cy="49919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86200" y="6629400"/>
            <a:ext cx="18934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©Atlantic Lottery Corporation 2014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78381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5967">
        <p:dissolve/>
      </p:transition>
    </mc:Choice>
    <mc:Fallback>
      <p:transition xmlns:p14="http://schemas.microsoft.com/office/powerpoint/2010/main" spd="slow" advTm="85967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72610" y="2328040"/>
            <a:ext cx="3676650" cy="1885950"/>
          </a:xfrm>
          <a:custGeom>
            <a:avLst/>
            <a:gdLst>
              <a:gd name="connsiteX0" fmla="*/ 0 w 2105025"/>
              <a:gd name="connsiteY0" fmla="*/ 1885950 h 1885950"/>
              <a:gd name="connsiteX1" fmla="*/ 1047750 w 2105025"/>
              <a:gd name="connsiteY1" fmla="*/ 200025 h 1885950"/>
              <a:gd name="connsiteX2" fmla="*/ 2105025 w 2105025"/>
              <a:gd name="connsiteY2" fmla="*/ 68580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5025" h="1885950">
                <a:moveTo>
                  <a:pt x="0" y="1885950"/>
                </a:moveTo>
                <a:cubicBezTo>
                  <a:pt x="348456" y="1143000"/>
                  <a:pt x="696913" y="400050"/>
                  <a:pt x="1047750" y="200025"/>
                </a:cubicBezTo>
                <a:cubicBezTo>
                  <a:pt x="1398587" y="0"/>
                  <a:pt x="2105025" y="685800"/>
                  <a:pt x="2105025" y="685800"/>
                </a:cubicBezTo>
              </a:path>
            </a:pathLst>
          </a:cu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5057440" y="1021470"/>
            <a:ext cx="3676650" cy="1885950"/>
          </a:xfrm>
          <a:custGeom>
            <a:avLst/>
            <a:gdLst>
              <a:gd name="connsiteX0" fmla="*/ 0 w 2105025"/>
              <a:gd name="connsiteY0" fmla="*/ 1885950 h 1885950"/>
              <a:gd name="connsiteX1" fmla="*/ 1047750 w 2105025"/>
              <a:gd name="connsiteY1" fmla="*/ 200025 h 1885950"/>
              <a:gd name="connsiteX2" fmla="*/ 2105025 w 2105025"/>
              <a:gd name="connsiteY2" fmla="*/ 68580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5025" h="1885950">
                <a:moveTo>
                  <a:pt x="0" y="1885950"/>
                </a:moveTo>
                <a:cubicBezTo>
                  <a:pt x="348456" y="1143000"/>
                  <a:pt x="696913" y="400050"/>
                  <a:pt x="1047750" y="200025"/>
                </a:cubicBezTo>
                <a:cubicBezTo>
                  <a:pt x="1398587" y="0"/>
                  <a:pt x="2105025" y="685800"/>
                  <a:pt x="2105025" y="685800"/>
                </a:cubicBezTo>
              </a:path>
            </a:pathLst>
          </a:cu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1759" y="1384080"/>
            <a:ext cx="158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Horizon 1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81000" y="6216495"/>
            <a:ext cx="8353090" cy="0"/>
          </a:xfrm>
          <a:prstGeom prst="straightConnector1">
            <a:avLst/>
          </a:prstGeom>
          <a:ln w="28575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300248" y="1545021"/>
            <a:ext cx="23643" cy="4960211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800367" y="1513482"/>
            <a:ext cx="15768" cy="5002258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82223" y="1373570"/>
            <a:ext cx="158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Horizon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56120" y="1401482"/>
            <a:ext cx="1507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Horizon3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34626" y="4090632"/>
            <a:ext cx="2252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Scenario Planning</a:t>
            </a:r>
          </a:p>
        </p:txBody>
      </p:sp>
      <p:sp>
        <p:nvSpPr>
          <p:cNvPr id="23" name="Freeform 22"/>
          <p:cNvSpPr/>
          <p:nvPr/>
        </p:nvSpPr>
        <p:spPr>
          <a:xfrm>
            <a:off x="2557950" y="1733875"/>
            <a:ext cx="3676650" cy="1885950"/>
          </a:xfrm>
          <a:custGeom>
            <a:avLst/>
            <a:gdLst>
              <a:gd name="connsiteX0" fmla="*/ 0 w 2105025"/>
              <a:gd name="connsiteY0" fmla="*/ 1885950 h 1885950"/>
              <a:gd name="connsiteX1" fmla="*/ 1047750 w 2105025"/>
              <a:gd name="connsiteY1" fmla="*/ 200025 h 1885950"/>
              <a:gd name="connsiteX2" fmla="*/ 2105025 w 2105025"/>
              <a:gd name="connsiteY2" fmla="*/ 68580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5025" h="1885950">
                <a:moveTo>
                  <a:pt x="0" y="1885950"/>
                </a:moveTo>
                <a:cubicBezTo>
                  <a:pt x="348456" y="1143000"/>
                  <a:pt x="696913" y="400050"/>
                  <a:pt x="1047750" y="200025"/>
                </a:cubicBezTo>
                <a:cubicBezTo>
                  <a:pt x="1398587" y="0"/>
                  <a:pt x="2105025" y="685800"/>
                  <a:pt x="2105025" y="685800"/>
                </a:cubicBezTo>
              </a:path>
            </a:pathLst>
          </a:cu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95688" y="6291921"/>
            <a:ext cx="1081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2030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1051" y="4125851"/>
            <a:ext cx="2252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Operating Plans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70597" y="4107245"/>
            <a:ext cx="2252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3-5 year Plans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31" y="2633538"/>
            <a:ext cx="1644569" cy="1415534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FFFF"/>
                </a:solidFill>
              </a:rPr>
              <a:t>Horizon Mapping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0507" y="4532958"/>
            <a:ext cx="2877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tx2"/>
                </a:solidFill>
              </a:rPr>
              <a:t>Where the industry is going (Trajectory)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7337" y="4568177"/>
            <a:ext cx="225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tx2"/>
                </a:solidFill>
              </a:rPr>
              <a:t>Where we are now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55732" y="4739138"/>
            <a:ext cx="225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tx2"/>
                </a:solidFill>
              </a:rPr>
              <a:t>Strategic Choices</a:t>
            </a:r>
          </a:p>
        </p:txBody>
      </p:sp>
      <p:cxnSp>
        <p:nvCxnSpPr>
          <p:cNvPr id="3" name="Straight Arrow Connector 2"/>
          <p:cNvCxnSpPr>
            <a:stCxn id="30" idx="3"/>
          </p:cNvCxnSpPr>
          <p:nvPr/>
        </p:nvCxnSpPr>
        <p:spPr>
          <a:xfrm>
            <a:off x="2939511" y="4752843"/>
            <a:ext cx="3070996" cy="0"/>
          </a:xfrm>
          <a:prstGeom prst="straightConnector1">
            <a:avLst/>
          </a:prstGeom>
          <a:ln w="381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886200" y="6629400"/>
            <a:ext cx="18934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©Atlantic Lottery Corporation 2014</a:t>
            </a:r>
            <a:endParaRPr lang="en-US" sz="9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933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5976">
        <p:dissolve/>
      </p:transition>
    </mc:Choice>
    <mc:Fallback>
      <p:transition xmlns:p14="http://schemas.microsoft.com/office/powerpoint/2010/main" spd="slow" advTm="65976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1752600"/>
            <a:ext cx="7848600" cy="37856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sz="4000" b="1" i="1" dirty="0">
                <a:solidFill>
                  <a:schemeClr val="tx2"/>
                </a:solidFill>
              </a:rPr>
              <a:t>What might the Lottery and Gaming industry look like in </a:t>
            </a:r>
            <a:r>
              <a:rPr lang="en-AU" sz="4000" b="1" i="1" dirty="0" smtClean="0">
                <a:solidFill>
                  <a:schemeClr val="tx2"/>
                </a:solidFill>
              </a:rPr>
              <a:t>2030…</a:t>
            </a:r>
          </a:p>
          <a:p>
            <a:pPr algn="ctr"/>
            <a:r>
              <a:rPr lang="en-AU" sz="4000" b="1" i="1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AU" sz="4000" b="1" i="1" dirty="0" smtClean="0">
                <a:solidFill>
                  <a:schemeClr val="tx2"/>
                </a:solidFill>
              </a:rPr>
              <a:t>…and </a:t>
            </a:r>
            <a:r>
              <a:rPr lang="en-AU" sz="4000" b="1" i="1" dirty="0">
                <a:solidFill>
                  <a:schemeClr val="tx2"/>
                </a:solidFill>
              </a:rPr>
              <a:t>how might a gaming company respond to remain relevant?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</a:rPr>
              <a:t>Scenario Question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6200" y="6629400"/>
            <a:ext cx="18934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©Atlantic Lottery Corporation 2014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867791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1821">
        <p:dissolve/>
      </p:transition>
    </mc:Choice>
    <mc:Fallback>
      <p:transition xmlns:p14="http://schemas.microsoft.com/office/powerpoint/2010/main" spd="slow" advTm="11821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7"/>
          <a:stretch/>
        </p:blipFill>
        <p:spPr bwMode="auto">
          <a:xfrm>
            <a:off x="117710" y="1150470"/>
            <a:ext cx="8891821" cy="49943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FFFF"/>
                </a:solidFill>
              </a:rPr>
              <a:t>Trends</a:t>
            </a:r>
            <a:endParaRPr lang="en-US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498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2650">
        <p:dissolve/>
      </p:transition>
    </mc:Choice>
    <mc:Fallback>
      <p:transition xmlns:p14="http://schemas.microsoft.com/office/powerpoint/2010/main" spd="slow" advTm="12650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7" t="34158" r="24837" b="30037"/>
          <a:stretch/>
        </p:blipFill>
        <p:spPr bwMode="auto">
          <a:xfrm>
            <a:off x="119531" y="1091981"/>
            <a:ext cx="8935651" cy="50488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FFFF"/>
                </a:solidFill>
              </a:rPr>
              <a:t>Trends</a:t>
            </a:r>
            <a:endParaRPr lang="en-US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15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42">
        <p14:flythrough/>
      </p:transition>
    </mc:Choice>
    <mc:Fallback>
      <p:transition xmlns:p14="http://schemas.microsoft.com/office/powerpoint/2010/main" spd="slow" advTm="10142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31.9|5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40654</TotalTime>
  <Words>478</Words>
  <Application>Microsoft Macintosh PowerPoint</Application>
  <PresentationFormat>On-screen Show (4:3)</PresentationFormat>
  <Paragraphs>209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Atlantic Lottery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jacor</dc:creator>
  <cp:lastModifiedBy>Phil Holmes</cp:lastModifiedBy>
  <cp:revision>437</cp:revision>
  <cp:lastPrinted>2014-09-08T14:53:30Z</cp:lastPrinted>
  <dcterms:created xsi:type="dcterms:W3CDTF">2014-05-06T12:24:06Z</dcterms:created>
  <dcterms:modified xsi:type="dcterms:W3CDTF">2015-03-29T17:55:24Z</dcterms:modified>
</cp:coreProperties>
</file>