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291" r:id="rId3"/>
    <p:sldId id="273" r:id="rId4"/>
    <p:sldId id="348" r:id="rId5"/>
    <p:sldId id="275" r:id="rId6"/>
    <p:sldId id="277" r:id="rId7"/>
    <p:sldId id="343" r:id="rId8"/>
    <p:sldId id="344" r:id="rId9"/>
    <p:sldId id="281" r:id="rId10"/>
    <p:sldId id="307" r:id="rId11"/>
    <p:sldId id="353" r:id="rId12"/>
    <p:sldId id="363" r:id="rId13"/>
    <p:sldId id="354" r:id="rId14"/>
    <p:sldId id="357" r:id="rId15"/>
    <p:sldId id="358" r:id="rId16"/>
    <p:sldId id="298" r:id="rId17"/>
    <p:sldId id="359" r:id="rId18"/>
    <p:sldId id="257" r:id="rId19"/>
    <p:sldId id="293" r:id="rId20"/>
    <p:sldId id="340" r:id="rId21"/>
    <p:sldId id="356" r:id="rId22"/>
    <p:sldId id="364" r:id="rId23"/>
    <p:sldId id="360" r:id="rId24"/>
    <p:sldId id="361" r:id="rId25"/>
    <p:sldId id="355" r:id="rId26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F2F2F2"/>
    <a:srgbClr val="FFFFFF"/>
    <a:srgbClr val="99CCFF"/>
    <a:srgbClr val="DBDBDB"/>
    <a:srgbClr val="D9D9D9"/>
    <a:srgbClr val="000000"/>
    <a:srgbClr val="BFBFBF"/>
    <a:srgbClr val="FBE5D6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246" autoAdjust="0"/>
  </p:normalViewPr>
  <p:slideViewPr>
    <p:cSldViewPr snapToGrid="0">
      <p:cViewPr varScale="1">
        <p:scale>
          <a:sx n="106" d="100"/>
          <a:sy n="106" d="100"/>
        </p:scale>
        <p:origin x="978" y="114"/>
      </p:cViewPr>
      <p:guideLst/>
    </p:cSldViewPr>
  </p:slideViewPr>
  <p:outlineViewPr>
    <p:cViewPr>
      <p:scale>
        <a:sx n="33" d="100"/>
        <a:sy n="33" d="100"/>
      </p:scale>
      <p:origin x="0" y="-2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B16034-DE69-4B83-BA79-455F35F95316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0672B7-9A2D-4860-9B96-BCDD53863697}">
      <dgm:prSet phldrT="[Text]"/>
      <dgm:spPr/>
      <dgm:t>
        <a:bodyPr/>
        <a:lstStyle/>
        <a:p>
          <a:r>
            <a:rPr lang="en-US" dirty="0" smtClean="0"/>
            <a:t>Retailer</a:t>
          </a:r>
          <a:endParaRPr lang="en-US" dirty="0"/>
        </a:p>
      </dgm:t>
    </dgm:pt>
    <dgm:pt modelId="{A7E549A5-23B3-4936-9837-EF029D86C3B3}" type="parTrans" cxnId="{25B1E400-34BE-4D07-A364-7FF91A6ECB03}">
      <dgm:prSet/>
      <dgm:spPr/>
      <dgm:t>
        <a:bodyPr/>
        <a:lstStyle/>
        <a:p>
          <a:endParaRPr lang="en-US"/>
        </a:p>
      </dgm:t>
    </dgm:pt>
    <dgm:pt modelId="{0E5E03FA-D3F9-42A9-87CE-4756110E2D86}" type="sibTrans" cxnId="{25B1E400-34BE-4D07-A364-7FF91A6ECB03}">
      <dgm:prSet/>
      <dgm:spPr/>
      <dgm:t>
        <a:bodyPr/>
        <a:lstStyle/>
        <a:p>
          <a:endParaRPr lang="en-US"/>
        </a:p>
      </dgm:t>
    </dgm:pt>
    <dgm:pt modelId="{109E67B6-8A0D-4282-85E8-0198D4B2FB23}">
      <dgm:prSet phldrT="[Text]"/>
      <dgm:spPr/>
      <dgm:t>
        <a:bodyPr/>
        <a:lstStyle/>
        <a:p>
          <a:r>
            <a:rPr lang="en-US" dirty="0" smtClean="0"/>
            <a:t>App</a:t>
          </a:r>
          <a:endParaRPr lang="en-US" dirty="0"/>
        </a:p>
      </dgm:t>
    </dgm:pt>
    <dgm:pt modelId="{C9045DFB-CB41-478C-9004-0DA95E52433B}" type="parTrans" cxnId="{F919D137-DAA9-48C3-B098-09CF854DF781}">
      <dgm:prSet/>
      <dgm:spPr/>
      <dgm:t>
        <a:bodyPr/>
        <a:lstStyle/>
        <a:p>
          <a:endParaRPr lang="en-US"/>
        </a:p>
      </dgm:t>
    </dgm:pt>
    <dgm:pt modelId="{2A2C1ADD-4250-4FB5-A5C9-80D8382F7542}" type="sibTrans" cxnId="{F919D137-DAA9-48C3-B098-09CF854DF781}">
      <dgm:prSet/>
      <dgm:spPr/>
      <dgm:t>
        <a:bodyPr/>
        <a:lstStyle/>
        <a:p>
          <a:endParaRPr lang="en-US"/>
        </a:p>
      </dgm:t>
    </dgm:pt>
    <dgm:pt modelId="{AB0CF44A-C59B-48EE-ADF1-87B559EFB57C}">
      <dgm:prSet phldrT="[Text]"/>
      <dgm:spPr/>
      <dgm:t>
        <a:bodyPr/>
        <a:lstStyle/>
        <a:p>
          <a:r>
            <a:rPr lang="en-US" dirty="0" smtClean="0"/>
            <a:t>Social</a:t>
          </a:r>
          <a:endParaRPr lang="en-US" dirty="0"/>
        </a:p>
      </dgm:t>
    </dgm:pt>
    <dgm:pt modelId="{807841EB-CE16-4956-8C84-2528A7C5DD02}" type="parTrans" cxnId="{71C9D33E-754D-4C79-8262-266DB9F6A5CD}">
      <dgm:prSet/>
      <dgm:spPr/>
      <dgm:t>
        <a:bodyPr/>
        <a:lstStyle/>
        <a:p>
          <a:endParaRPr lang="en-US"/>
        </a:p>
      </dgm:t>
    </dgm:pt>
    <dgm:pt modelId="{7F92124D-1161-4B20-977B-8873671FAE16}" type="sibTrans" cxnId="{71C9D33E-754D-4C79-8262-266DB9F6A5CD}">
      <dgm:prSet/>
      <dgm:spPr/>
      <dgm:t>
        <a:bodyPr/>
        <a:lstStyle/>
        <a:p>
          <a:endParaRPr lang="en-US"/>
        </a:p>
      </dgm:t>
    </dgm:pt>
    <dgm:pt modelId="{0067F015-BC00-470F-B6A4-4F5619E3D2DB}">
      <dgm:prSet phldrT="[Text]"/>
      <dgm:spPr/>
      <dgm:t>
        <a:bodyPr/>
        <a:lstStyle/>
        <a:p>
          <a:r>
            <a:rPr lang="en-US" dirty="0" smtClean="0"/>
            <a:t>Salesforce</a:t>
          </a:r>
          <a:endParaRPr lang="en-US" dirty="0"/>
        </a:p>
      </dgm:t>
    </dgm:pt>
    <dgm:pt modelId="{6F6EBE02-5548-4178-9EFF-6C4C8FA35DAE}" type="parTrans" cxnId="{ED7EF2C2-8D52-47DF-8620-9BEC64E18A6A}">
      <dgm:prSet/>
      <dgm:spPr/>
      <dgm:t>
        <a:bodyPr/>
        <a:lstStyle/>
        <a:p>
          <a:endParaRPr lang="en-US"/>
        </a:p>
      </dgm:t>
    </dgm:pt>
    <dgm:pt modelId="{7AB2B519-85E4-4BA1-A0F8-F1A5D82D9CEA}" type="sibTrans" cxnId="{ED7EF2C2-8D52-47DF-8620-9BEC64E18A6A}">
      <dgm:prSet/>
      <dgm:spPr/>
      <dgm:t>
        <a:bodyPr/>
        <a:lstStyle/>
        <a:p>
          <a:endParaRPr lang="en-US"/>
        </a:p>
      </dgm:t>
    </dgm:pt>
    <dgm:pt modelId="{70941139-DE03-4526-9422-E6000FB6BCE4}">
      <dgm:prSet phldrT="[Text]"/>
      <dgm:spPr/>
      <dgm:t>
        <a:bodyPr/>
        <a:lstStyle/>
        <a:p>
          <a:r>
            <a:rPr lang="en-US" dirty="0" smtClean="0"/>
            <a:t>Promotion</a:t>
          </a:r>
          <a:endParaRPr lang="en-US" dirty="0"/>
        </a:p>
      </dgm:t>
    </dgm:pt>
    <dgm:pt modelId="{FDB2B557-606C-4C5D-AF2B-DF8CC1176CC3}" type="parTrans" cxnId="{06A53E45-8029-4921-A489-77AB976EA1C2}">
      <dgm:prSet/>
      <dgm:spPr/>
      <dgm:t>
        <a:bodyPr/>
        <a:lstStyle/>
        <a:p>
          <a:endParaRPr lang="en-US"/>
        </a:p>
      </dgm:t>
    </dgm:pt>
    <dgm:pt modelId="{7EF53935-BF53-471E-9810-01E700DFC9A7}" type="sibTrans" cxnId="{06A53E45-8029-4921-A489-77AB976EA1C2}">
      <dgm:prSet/>
      <dgm:spPr/>
      <dgm:t>
        <a:bodyPr/>
        <a:lstStyle/>
        <a:p>
          <a:endParaRPr lang="en-US"/>
        </a:p>
      </dgm:t>
    </dgm:pt>
    <dgm:pt modelId="{775B4B7F-2ED4-4380-AD0E-258E8AE38C21}">
      <dgm:prSet phldrT="[Text]"/>
      <dgm:spPr/>
      <dgm:t>
        <a:bodyPr/>
        <a:lstStyle/>
        <a:p>
          <a:r>
            <a:rPr lang="en-US" dirty="0" smtClean="0"/>
            <a:t>Website</a:t>
          </a:r>
          <a:endParaRPr lang="en-US" dirty="0"/>
        </a:p>
      </dgm:t>
    </dgm:pt>
    <dgm:pt modelId="{D212D7C7-5083-49D9-AE0F-F557EFCBBC2E}" type="parTrans" cxnId="{0F4332C7-A609-488D-A6E2-9B5CD400F4F2}">
      <dgm:prSet/>
      <dgm:spPr/>
      <dgm:t>
        <a:bodyPr/>
        <a:lstStyle/>
        <a:p>
          <a:endParaRPr lang="en-US"/>
        </a:p>
      </dgm:t>
    </dgm:pt>
    <dgm:pt modelId="{B9372EA6-665F-468A-BE24-2E62FBB0A9A8}" type="sibTrans" cxnId="{0F4332C7-A609-488D-A6E2-9B5CD400F4F2}">
      <dgm:prSet/>
      <dgm:spPr/>
      <dgm:t>
        <a:bodyPr/>
        <a:lstStyle/>
        <a:p>
          <a:endParaRPr lang="en-US"/>
        </a:p>
      </dgm:t>
    </dgm:pt>
    <dgm:pt modelId="{E5F603F9-9E6E-43E3-AB0E-EBB9418C47CA}">
      <dgm:prSet phldrT="[Text]"/>
      <dgm:spPr/>
      <dgm:t>
        <a:bodyPr/>
        <a:lstStyle/>
        <a:p>
          <a:r>
            <a:rPr lang="en-US" dirty="0" smtClean="0"/>
            <a:t>Mobile</a:t>
          </a:r>
          <a:endParaRPr lang="en-US" dirty="0"/>
        </a:p>
      </dgm:t>
    </dgm:pt>
    <dgm:pt modelId="{BC5F29F3-F9BB-4690-909C-22E7C7CE5345}" type="parTrans" cxnId="{D7E3C772-45B6-407F-9893-DB599E02404B}">
      <dgm:prSet/>
      <dgm:spPr/>
      <dgm:t>
        <a:bodyPr/>
        <a:lstStyle/>
        <a:p>
          <a:endParaRPr lang="en-US"/>
        </a:p>
      </dgm:t>
    </dgm:pt>
    <dgm:pt modelId="{E0B5D6A7-4709-4C13-A6A5-A101318ED0F4}" type="sibTrans" cxnId="{D7E3C772-45B6-407F-9893-DB599E02404B}">
      <dgm:prSet/>
      <dgm:spPr/>
      <dgm:t>
        <a:bodyPr/>
        <a:lstStyle/>
        <a:p>
          <a:endParaRPr lang="en-US"/>
        </a:p>
      </dgm:t>
    </dgm:pt>
    <dgm:pt modelId="{7B741310-8CDC-4850-BE01-13EB1BC02487}">
      <dgm:prSet phldrT="[Text]"/>
      <dgm:spPr/>
      <dgm:t>
        <a:bodyPr/>
        <a:lstStyle/>
        <a:p>
          <a:r>
            <a:rPr lang="en-US" dirty="0" smtClean="0"/>
            <a:t>CRM</a:t>
          </a:r>
          <a:endParaRPr lang="en-US" dirty="0"/>
        </a:p>
      </dgm:t>
    </dgm:pt>
    <dgm:pt modelId="{C9D8BAFF-F68E-475A-804A-8DF6250086AD}" type="parTrans" cxnId="{8EF4AAE2-BC32-41E6-A665-226D6DB71FE5}">
      <dgm:prSet/>
      <dgm:spPr/>
      <dgm:t>
        <a:bodyPr/>
        <a:lstStyle/>
        <a:p>
          <a:endParaRPr lang="en-US"/>
        </a:p>
      </dgm:t>
    </dgm:pt>
    <dgm:pt modelId="{A3D01C16-08A7-43FD-9657-6C7618481D47}" type="sibTrans" cxnId="{8EF4AAE2-BC32-41E6-A665-226D6DB71FE5}">
      <dgm:prSet/>
      <dgm:spPr/>
      <dgm:t>
        <a:bodyPr/>
        <a:lstStyle/>
        <a:p>
          <a:endParaRPr lang="en-US"/>
        </a:p>
      </dgm:t>
    </dgm:pt>
    <dgm:pt modelId="{D43EB00A-709C-4A02-83F6-8C5DFF89A8B3}">
      <dgm:prSet phldrT="[Text]"/>
      <dgm:spPr/>
      <dgm:t>
        <a:bodyPr/>
        <a:lstStyle/>
        <a:p>
          <a:r>
            <a:rPr lang="en-US" dirty="0" smtClean="0"/>
            <a:t>Loyalty</a:t>
          </a:r>
          <a:endParaRPr lang="en-US" dirty="0"/>
        </a:p>
      </dgm:t>
    </dgm:pt>
    <dgm:pt modelId="{3E1BC46D-1C0F-4C80-A344-0754BB47AD56}" type="parTrans" cxnId="{62DCD856-C15F-48E6-8ADF-FDBCC8473074}">
      <dgm:prSet/>
      <dgm:spPr/>
      <dgm:t>
        <a:bodyPr/>
        <a:lstStyle/>
        <a:p>
          <a:endParaRPr lang="en-US"/>
        </a:p>
      </dgm:t>
    </dgm:pt>
    <dgm:pt modelId="{D76EEF99-A5BD-4675-B128-9F0A126596AF}" type="sibTrans" cxnId="{62DCD856-C15F-48E6-8ADF-FDBCC8473074}">
      <dgm:prSet/>
      <dgm:spPr/>
      <dgm:t>
        <a:bodyPr/>
        <a:lstStyle/>
        <a:p>
          <a:endParaRPr lang="en-US"/>
        </a:p>
      </dgm:t>
    </dgm:pt>
    <dgm:pt modelId="{33CFE131-DA63-4A6F-8DFA-A38F9634CF2E}">
      <dgm:prSet phldrT="[Text]"/>
      <dgm:spPr/>
      <dgm:t>
        <a:bodyPr/>
        <a:lstStyle/>
        <a:p>
          <a:r>
            <a:rPr lang="en-US" dirty="0" smtClean="0"/>
            <a:t>Distribution</a:t>
          </a:r>
          <a:endParaRPr lang="en-US" dirty="0"/>
        </a:p>
      </dgm:t>
    </dgm:pt>
    <dgm:pt modelId="{3A10BB5D-B64F-40C3-9DD7-CE9C7C97E843}" type="parTrans" cxnId="{385CFB0C-D7FB-46D1-B366-8D1403488A2C}">
      <dgm:prSet/>
      <dgm:spPr/>
      <dgm:t>
        <a:bodyPr/>
        <a:lstStyle/>
        <a:p>
          <a:endParaRPr lang="en-US"/>
        </a:p>
      </dgm:t>
    </dgm:pt>
    <dgm:pt modelId="{C030D335-101F-454A-9901-2C379633E14C}" type="sibTrans" cxnId="{385CFB0C-D7FB-46D1-B366-8D1403488A2C}">
      <dgm:prSet/>
      <dgm:spPr/>
      <dgm:t>
        <a:bodyPr/>
        <a:lstStyle/>
        <a:p>
          <a:endParaRPr lang="en-US"/>
        </a:p>
      </dgm:t>
    </dgm:pt>
    <dgm:pt modelId="{FF0EE3AE-700A-459E-9B07-D790AC7BCD48}">
      <dgm:prSet phldrT="[Text]"/>
      <dgm:spPr/>
      <dgm:t>
        <a:bodyPr/>
        <a:lstStyle/>
        <a:p>
          <a:r>
            <a:rPr lang="en-US" dirty="0" smtClean="0"/>
            <a:t>Operations</a:t>
          </a:r>
          <a:endParaRPr lang="en-US" dirty="0"/>
        </a:p>
      </dgm:t>
    </dgm:pt>
    <dgm:pt modelId="{0E6A5A60-8053-497D-9929-5391343181F2}" type="parTrans" cxnId="{CAC44D92-8A01-475D-8940-6D5EB42E4760}">
      <dgm:prSet/>
      <dgm:spPr/>
      <dgm:t>
        <a:bodyPr/>
        <a:lstStyle/>
        <a:p>
          <a:endParaRPr lang="en-US"/>
        </a:p>
      </dgm:t>
    </dgm:pt>
    <dgm:pt modelId="{C2520CE8-E5AE-4EDD-A695-B56A3F7E1479}" type="sibTrans" cxnId="{CAC44D92-8A01-475D-8940-6D5EB42E4760}">
      <dgm:prSet/>
      <dgm:spPr/>
      <dgm:t>
        <a:bodyPr/>
        <a:lstStyle/>
        <a:p>
          <a:endParaRPr lang="en-US"/>
        </a:p>
      </dgm:t>
    </dgm:pt>
    <dgm:pt modelId="{AD744575-0D45-45F2-9618-F1368FA09089}">
      <dgm:prSet phldrT="[Text]"/>
      <dgm:spPr/>
      <dgm:t>
        <a:bodyPr/>
        <a:lstStyle/>
        <a:p>
          <a:r>
            <a:rPr lang="en-US" dirty="0" smtClean="0"/>
            <a:t>Digital Advertising</a:t>
          </a:r>
          <a:endParaRPr lang="en-US" dirty="0"/>
        </a:p>
      </dgm:t>
    </dgm:pt>
    <dgm:pt modelId="{0A63E7E9-B290-4877-94C2-298F4ED5ECBE}" type="parTrans" cxnId="{AD7C4047-BED2-42FB-94A6-4A2DC0BEC2D6}">
      <dgm:prSet/>
      <dgm:spPr/>
      <dgm:t>
        <a:bodyPr/>
        <a:lstStyle/>
        <a:p>
          <a:endParaRPr lang="en-US"/>
        </a:p>
      </dgm:t>
    </dgm:pt>
    <dgm:pt modelId="{43C4A4BB-4FDD-4F1B-B82E-0C8159118539}" type="sibTrans" cxnId="{AD7C4047-BED2-42FB-94A6-4A2DC0BEC2D6}">
      <dgm:prSet/>
      <dgm:spPr/>
      <dgm:t>
        <a:bodyPr/>
        <a:lstStyle/>
        <a:p>
          <a:endParaRPr lang="en-US"/>
        </a:p>
      </dgm:t>
    </dgm:pt>
    <dgm:pt modelId="{AAD32EB5-00E4-4F10-91B6-738548631F9E}">
      <dgm:prSet phldrT="[Text]"/>
      <dgm:spPr/>
      <dgm:t>
        <a:bodyPr/>
        <a:lstStyle/>
        <a:p>
          <a:r>
            <a:rPr lang="en-US" dirty="0" smtClean="0"/>
            <a:t>Traditional Advertising</a:t>
          </a:r>
          <a:endParaRPr lang="en-US" dirty="0"/>
        </a:p>
      </dgm:t>
    </dgm:pt>
    <dgm:pt modelId="{99400933-A5B1-4369-BB3B-1B987CDA1C74}" type="parTrans" cxnId="{46B9E655-51A2-458E-AC71-1F2BFB049EF8}">
      <dgm:prSet/>
      <dgm:spPr/>
      <dgm:t>
        <a:bodyPr/>
        <a:lstStyle/>
        <a:p>
          <a:endParaRPr lang="en-US"/>
        </a:p>
      </dgm:t>
    </dgm:pt>
    <dgm:pt modelId="{E3D71AB8-0B3B-4665-93EF-EEF728680ADF}" type="sibTrans" cxnId="{46B9E655-51A2-458E-AC71-1F2BFB049EF8}">
      <dgm:prSet/>
      <dgm:spPr/>
      <dgm:t>
        <a:bodyPr/>
        <a:lstStyle/>
        <a:p>
          <a:endParaRPr lang="en-US"/>
        </a:p>
      </dgm:t>
    </dgm:pt>
    <dgm:pt modelId="{CB1A56FF-A73A-49EA-B92A-B8278EB12BFC}">
      <dgm:prSet phldrT="[Text]"/>
      <dgm:spPr/>
      <dgm:t>
        <a:bodyPr/>
        <a:lstStyle/>
        <a:p>
          <a:r>
            <a:rPr lang="en-US" dirty="0" smtClean="0"/>
            <a:t>Market Research</a:t>
          </a:r>
          <a:endParaRPr lang="en-US" dirty="0"/>
        </a:p>
      </dgm:t>
    </dgm:pt>
    <dgm:pt modelId="{D7250F1C-1F9D-41B8-A728-BCDC0A59CD97}" type="parTrans" cxnId="{2F6FFE40-F305-4E50-B385-100E3216F411}">
      <dgm:prSet/>
      <dgm:spPr/>
      <dgm:t>
        <a:bodyPr/>
        <a:lstStyle/>
        <a:p>
          <a:endParaRPr lang="en-US"/>
        </a:p>
      </dgm:t>
    </dgm:pt>
    <dgm:pt modelId="{9B2A685E-3A43-41F0-95B3-AD7538DEF6B4}" type="sibTrans" cxnId="{2F6FFE40-F305-4E50-B385-100E3216F411}">
      <dgm:prSet/>
      <dgm:spPr/>
      <dgm:t>
        <a:bodyPr/>
        <a:lstStyle/>
        <a:p>
          <a:endParaRPr lang="en-US"/>
        </a:p>
      </dgm:t>
    </dgm:pt>
    <dgm:pt modelId="{775B26F0-C256-4D4D-82BF-05BC8D423ADF}">
      <dgm:prSet phldrT="[Text]"/>
      <dgm:spPr/>
      <dgm:t>
        <a:bodyPr/>
        <a:lstStyle/>
        <a:p>
          <a:r>
            <a:rPr lang="en-US" dirty="0" smtClean="0"/>
            <a:t>Tel-Sell</a:t>
          </a:r>
          <a:endParaRPr lang="en-US" dirty="0"/>
        </a:p>
      </dgm:t>
    </dgm:pt>
    <dgm:pt modelId="{A00BBB7D-73FE-456B-BADF-FAE7EAD8753F}" type="parTrans" cxnId="{62382306-F03E-4EAC-8C98-08F454D415FF}">
      <dgm:prSet/>
      <dgm:spPr/>
      <dgm:t>
        <a:bodyPr/>
        <a:lstStyle/>
        <a:p>
          <a:endParaRPr lang="en-US"/>
        </a:p>
      </dgm:t>
    </dgm:pt>
    <dgm:pt modelId="{8F4D9B22-04DB-41D5-A695-76895399E990}" type="sibTrans" cxnId="{62382306-F03E-4EAC-8C98-08F454D415FF}">
      <dgm:prSet/>
      <dgm:spPr/>
      <dgm:t>
        <a:bodyPr/>
        <a:lstStyle/>
        <a:p>
          <a:endParaRPr lang="en-US"/>
        </a:p>
      </dgm:t>
    </dgm:pt>
    <dgm:pt modelId="{6E54CB56-9BCB-4CCD-A2DF-458676D2ECA5}">
      <dgm:prSet phldrT="[Text]"/>
      <dgm:spPr/>
      <dgm:t>
        <a:bodyPr/>
        <a:lstStyle/>
        <a:p>
          <a:r>
            <a:rPr lang="en-US" dirty="0" smtClean="0"/>
            <a:t>Product</a:t>
          </a:r>
          <a:endParaRPr lang="en-US" dirty="0"/>
        </a:p>
      </dgm:t>
    </dgm:pt>
    <dgm:pt modelId="{69286337-F3E6-4036-92D7-769C1CC268EB}" type="parTrans" cxnId="{91762188-9D17-4FB5-A1F4-1F317D77D07E}">
      <dgm:prSet/>
      <dgm:spPr/>
      <dgm:t>
        <a:bodyPr/>
        <a:lstStyle/>
        <a:p>
          <a:endParaRPr lang="en-US"/>
        </a:p>
      </dgm:t>
    </dgm:pt>
    <dgm:pt modelId="{C7FC2338-B219-4CC2-9E51-B344E14C3D09}" type="sibTrans" cxnId="{91762188-9D17-4FB5-A1F4-1F317D77D07E}">
      <dgm:prSet/>
      <dgm:spPr/>
      <dgm:t>
        <a:bodyPr/>
        <a:lstStyle/>
        <a:p>
          <a:endParaRPr lang="en-US"/>
        </a:p>
      </dgm:t>
    </dgm:pt>
    <dgm:pt modelId="{1CEE43A7-DDFA-4DA4-B86E-82C02AFD2737}">
      <dgm:prSet phldrT="[Text]"/>
      <dgm:spPr/>
      <dgm:t>
        <a:bodyPr/>
        <a:lstStyle/>
        <a:p>
          <a:r>
            <a:rPr lang="en-US" dirty="0" smtClean="0"/>
            <a:t>Promotion</a:t>
          </a:r>
          <a:endParaRPr lang="en-US" dirty="0"/>
        </a:p>
      </dgm:t>
    </dgm:pt>
    <dgm:pt modelId="{AABE08F3-8CE4-4711-83F7-06C534ADFB18}" type="parTrans" cxnId="{A32AA777-D678-46F7-AE09-087B1E983530}">
      <dgm:prSet/>
      <dgm:spPr/>
      <dgm:t>
        <a:bodyPr/>
        <a:lstStyle/>
        <a:p>
          <a:endParaRPr lang="en-US"/>
        </a:p>
      </dgm:t>
    </dgm:pt>
    <dgm:pt modelId="{449133B6-0117-43A6-AE6E-22F5C288DC6C}" type="sibTrans" cxnId="{A32AA777-D678-46F7-AE09-087B1E983530}">
      <dgm:prSet/>
      <dgm:spPr/>
      <dgm:t>
        <a:bodyPr/>
        <a:lstStyle/>
        <a:p>
          <a:endParaRPr lang="en-US"/>
        </a:p>
      </dgm:t>
    </dgm:pt>
    <dgm:pt modelId="{34098434-7B9F-4AB0-B935-EEF2139E4BED}">
      <dgm:prSet phldrT="[Text]"/>
      <dgm:spPr/>
      <dgm:t>
        <a:bodyPr/>
        <a:lstStyle/>
        <a:p>
          <a:r>
            <a:rPr lang="en-US" dirty="0" smtClean="0"/>
            <a:t>Merchandising</a:t>
          </a:r>
          <a:endParaRPr lang="en-US" dirty="0"/>
        </a:p>
      </dgm:t>
    </dgm:pt>
    <dgm:pt modelId="{91F46973-E378-4646-9214-1EAA3004AC90}" type="parTrans" cxnId="{2AF6C26A-E785-4E25-AC16-D8E3B6C39519}">
      <dgm:prSet/>
      <dgm:spPr/>
      <dgm:t>
        <a:bodyPr/>
        <a:lstStyle/>
        <a:p>
          <a:endParaRPr lang="en-US"/>
        </a:p>
      </dgm:t>
    </dgm:pt>
    <dgm:pt modelId="{E2CFDEF0-85BF-4F10-BE66-64ABA53B333B}" type="sibTrans" cxnId="{2AF6C26A-E785-4E25-AC16-D8E3B6C39519}">
      <dgm:prSet/>
      <dgm:spPr/>
      <dgm:t>
        <a:bodyPr/>
        <a:lstStyle/>
        <a:p>
          <a:endParaRPr lang="en-US"/>
        </a:p>
      </dgm:t>
    </dgm:pt>
    <dgm:pt modelId="{5BB74FA0-9ADB-48CB-AD27-0535E8E3D81E}" type="pres">
      <dgm:prSet presAssocID="{74B16034-DE69-4B83-BA79-455F35F9531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2CAF3C-658D-4383-BEC4-4369013ADFA2}" type="pres">
      <dgm:prSet presAssocID="{74B16034-DE69-4B83-BA79-455F35F95316}" presName="cycle" presStyleCnt="0"/>
      <dgm:spPr/>
    </dgm:pt>
    <dgm:pt modelId="{31581970-19C1-4D02-A8F1-4D256BA9B31E}" type="pres">
      <dgm:prSet presAssocID="{410672B7-9A2D-4860-9B96-BCDD53863697}" presName="nodeFirstNode" presStyleLbl="node1" presStyleIdx="0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AF718A-BF99-4EDB-9A97-A81AF54C4B73}" type="pres">
      <dgm:prSet presAssocID="{0E5E03FA-D3F9-42A9-87CE-4756110E2D86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5490C799-2387-4130-A1CA-C282FB561F6F}" type="pres">
      <dgm:prSet presAssocID="{775B4B7F-2ED4-4380-AD0E-258E8AE38C21}" presName="nodeFollowingNodes" presStyleLbl="node1" presStyleIdx="1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FFEDD5-A23C-412C-9D7B-8405889CEC35}" type="pres">
      <dgm:prSet presAssocID="{E5F603F9-9E6E-43E3-AB0E-EBB9418C47CA}" presName="nodeFollowingNodes" presStyleLbl="node1" presStyleIdx="2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241A78-98B7-4390-8540-9F8098DC119F}" type="pres">
      <dgm:prSet presAssocID="{109E67B6-8A0D-4282-85E8-0198D4B2FB23}" presName="nodeFollowingNodes" presStyleLbl="node1" presStyleIdx="3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274FB0-4EA3-409A-A6FA-2B0510B06A17}" type="pres">
      <dgm:prSet presAssocID="{AB0CF44A-C59B-48EE-ADF1-87B559EFB57C}" presName="nodeFollowingNodes" presStyleLbl="node1" presStyleIdx="4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126E9-33EE-4155-BC36-6038364B7EFB}" type="pres">
      <dgm:prSet presAssocID="{0067F015-BC00-470F-B6A4-4F5619E3D2DB}" presName="nodeFollowingNodes" presStyleLbl="node1" presStyleIdx="5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0710FF-526E-4A6C-A24D-584185501574}" type="pres">
      <dgm:prSet presAssocID="{70941139-DE03-4526-9422-E6000FB6BCE4}" presName="nodeFollowingNodes" presStyleLbl="node1" presStyleIdx="6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09A335-E81D-4708-8525-89DED6E7241D}" type="pres">
      <dgm:prSet presAssocID="{7B741310-8CDC-4850-BE01-13EB1BC02487}" presName="nodeFollowingNodes" presStyleLbl="node1" presStyleIdx="7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47F215-BCF6-44C9-91A5-50698B9704B3}" type="pres">
      <dgm:prSet presAssocID="{D43EB00A-709C-4A02-83F6-8C5DFF89A8B3}" presName="nodeFollowingNodes" presStyleLbl="node1" presStyleIdx="8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8E6531-3062-4574-A8C6-C08A15B34FD8}" type="pres">
      <dgm:prSet presAssocID="{33CFE131-DA63-4A6F-8DFA-A38F9634CF2E}" presName="nodeFollowingNodes" presStyleLbl="node1" presStyleIdx="9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E070E8-A3C9-443C-8814-3AE5095EAC16}" type="pres">
      <dgm:prSet presAssocID="{FF0EE3AE-700A-459E-9B07-D790AC7BCD48}" presName="nodeFollowingNodes" presStyleLbl="node1" presStyleIdx="10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4277BF-2CD1-46FC-BFE3-F6C16B0FEBC4}" type="pres">
      <dgm:prSet presAssocID="{AD744575-0D45-45F2-9618-F1368FA09089}" presName="nodeFollowingNodes" presStyleLbl="node1" presStyleIdx="11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F7EA32-36A9-4E2D-BE5A-E9934DDAAE52}" type="pres">
      <dgm:prSet presAssocID="{AAD32EB5-00E4-4F10-91B6-738548631F9E}" presName="nodeFollowingNodes" presStyleLbl="node1" presStyleIdx="12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67582B-4E38-460F-89FC-B811B16EC252}" type="pres">
      <dgm:prSet presAssocID="{CB1A56FF-A73A-49EA-B92A-B8278EB12BFC}" presName="nodeFollowingNodes" presStyleLbl="node1" presStyleIdx="13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495E8-C84C-4FBF-8D9D-D838F4B7E9A7}" type="pres">
      <dgm:prSet presAssocID="{775B26F0-C256-4D4D-82BF-05BC8D423ADF}" presName="nodeFollowingNodes" presStyleLbl="node1" presStyleIdx="14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959B5B-04DE-4B58-9DE6-763941461E62}" type="pres">
      <dgm:prSet presAssocID="{6E54CB56-9BCB-4CCD-A2DF-458676D2ECA5}" presName="nodeFollowingNodes" presStyleLbl="node1" presStyleIdx="15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08EEE6-C2AA-48B4-A96B-177996933A3C}" type="pres">
      <dgm:prSet presAssocID="{1CEE43A7-DDFA-4DA4-B86E-82C02AFD2737}" presName="nodeFollowingNodes" presStyleLbl="node1" presStyleIdx="16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64664E-A533-4DE0-BA30-547337B753D1}" type="pres">
      <dgm:prSet presAssocID="{34098434-7B9F-4AB0-B935-EEF2139E4BED}" presName="nodeFollowingNodes" presStyleLbl="node1" presStyleIdx="17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C9D33E-754D-4C79-8262-266DB9F6A5CD}" srcId="{74B16034-DE69-4B83-BA79-455F35F95316}" destId="{AB0CF44A-C59B-48EE-ADF1-87B559EFB57C}" srcOrd="4" destOrd="0" parTransId="{807841EB-CE16-4956-8C84-2528A7C5DD02}" sibTransId="{7F92124D-1161-4B20-977B-8873671FAE16}"/>
    <dgm:cxn modelId="{385CFB0C-D7FB-46D1-B366-8D1403488A2C}" srcId="{74B16034-DE69-4B83-BA79-455F35F95316}" destId="{33CFE131-DA63-4A6F-8DFA-A38F9634CF2E}" srcOrd="9" destOrd="0" parTransId="{3A10BB5D-B64F-40C3-9DD7-CE9C7C97E843}" sibTransId="{C030D335-101F-454A-9901-2C379633E14C}"/>
    <dgm:cxn modelId="{62382306-F03E-4EAC-8C98-08F454D415FF}" srcId="{74B16034-DE69-4B83-BA79-455F35F95316}" destId="{775B26F0-C256-4D4D-82BF-05BC8D423ADF}" srcOrd="14" destOrd="0" parTransId="{A00BBB7D-73FE-456B-BADF-FAE7EAD8753F}" sibTransId="{8F4D9B22-04DB-41D5-A695-76895399E990}"/>
    <dgm:cxn modelId="{408CC78B-F5F4-40D4-BCAC-A5D2C285FA5F}" type="presOf" srcId="{74B16034-DE69-4B83-BA79-455F35F95316}" destId="{5BB74FA0-9ADB-48CB-AD27-0535E8E3D81E}" srcOrd="0" destOrd="0" presId="urn:microsoft.com/office/officeart/2005/8/layout/cycle3"/>
    <dgm:cxn modelId="{0F4332C7-A609-488D-A6E2-9B5CD400F4F2}" srcId="{74B16034-DE69-4B83-BA79-455F35F95316}" destId="{775B4B7F-2ED4-4380-AD0E-258E8AE38C21}" srcOrd="1" destOrd="0" parTransId="{D212D7C7-5083-49D9-AE0F-F557EFCBBC2E}" sibTransId="{B9372EA6-665F-468A-BE24-2E62FBB0A9A8}"/>
    <dgm:cxn modelId="{F919D137-DAA9-48C3-B098-09CF854DF781}" srcId="{74B16034-DE69-4B83-BA79-455F35F95316}" destId="{109E67B6-8A0D-4282-85E8-0198D4B2FB23}" srcOrd="3" destOrd="0" parTransId="{C9045DFB-CB41-478C-9004-0DA95E52433B}" sibTransId="{2A2C1ADD-4250-4FB5-A5C9-80D8382F7542}"/>
    <dgm:cxn modelId="{F55636C8-7375-448F-B691-36530122A52D}" type="presOf" srcId="{34098434-7B9F-4AB0-B935-EEF2139E4BED}" destId="{AB64664E-A533-4DE0-BA30-547337B753D1}" srcOrd="0" destOrd="0" presId="urn:microsoft.com/office/officeart/2005/8/layout/cycle3"/>
    <dgm:cxn modelId="{25B1E400-34BE-4D07-A364-7FF91A6ECB03}" srcId="{74B16034-DE69-4B83-BA79-455F35F95316}" destId="{410672B7-9A2D-4860-9B96-BCDD53863697}" srcOrd="0" destOrd="0" parTransId="{A7E549A5-23B3-4936-9837-EF029D86C3B3}" sibTransId="{0E5E03FA-D3F9-42A9-87CE-4756110E2D86}"/>
    <dgm:cxn modelId="{EE708E69-7057-4076-B48F-F9E39E142CCE}" type="presOf" srcId="{775B26F0-C256-4D4D-82BF-05BC8D423ADF}" destId="{449495E8-C84C-4FBF-8D9D-D838F4B7E9A7}" srcOrd="0" destOrd="0" presId="urn:microsoft.com/office/officeart/2005/8/layout/cycle3"/>
    <dgm:cxn modelId="{064A7EDC-2542-41E1-BFCA-927D1D59632B}" type="presOf" srcId="{E5F603F9-9E6E-43E3-AB0E-EBB9418C47CA}" destId="{03FFEDD5-A23C-412C-9D7B-8405889CEC35}" srcOrd="0" destOrd="0" presId="urn:microsoft.com/office/officeart/2005/8/layout/cycle3"/>
    <dgm:cxn modelId="{91762188-9D17-4FB5-A1F4-1F317D77D07E}" srcId="{74B16034-DE69-4B83-BA79-455F35F95316}" destId="{6E54CB56-9BCB-4CCD-A2DF-458676D2ECA5}" srcOrd="15" destOrd="0" parTransId="{69286337-F3E6-4036-92D7-769C1CC268EB}" sibTransId="{C7FC2338-B219-4CC2-9E51-B344E14C3D09}"/>
    <dgm:cxn modelId="{CAC44D92-8A01-475D-8940-6D5EB42E4760}" srcId="{74B16034-DE69-4B83-BA79-455F35F95316}" destId="{FF0EE3AE-700A-459E-9B07-D790AC7BCD48}" srcOrd="10" destOrd="0" parTransId="{0E6A5A60-8053-497D-9929-5391343181F2}" sibTransId="{C2520CE8-E5AE-4EDD-A695-B56A3F7E1479}"/>
    <dgm:cxn modelId="{AD4B94CC-223E-449F-8DEF-0D9C47469BE1}" type="presOf" srcId="{7B741310-8CDC-4850-BE01-13EB1BC02487}" destId="{8A09A335-E81D-4708-8525-89DED6E7241D}" srcOrd="0" destOrd="0" presId="urn:microsoft.com/office/officeart/2005/8/layout/cycle3"/>
    <dgm:cxn modelId="{AD7C4047-BED2-42FB-94A6-4A2DC0BEC2D6}" srcId="{74B16034-DE69-4B83-BA79-455F35F95316}" destId="{AD744575-0D45-45F2-9618-F1368FA09089}" srcOrd="11" destOrd="0" parTransId="{0A63E7E9-B290-4877-94C2-298F4ED5ECBE}" sibTransId="{43C4A4BB-4FDD-4F1B-B82E-0C8159118539}"/>
    <dgm:cxn modelId="{2CCC8547-79CA-4524-B824-CE345D19E3F5}" type="presOf" srcId="{33CFE131-DA63-4A6F-8DFA-A38F9634CF2E}" destId="{668E6531-3062-4574-A8C6-C08A15B34FD8}" srcOrd="0" destOrd="0" presId="urn:microsoft.com/office/officeart/2005/8/layout/cycle3"/>
    <dgm:cxn modelId="{5E2BC1F3-2BC6-4CB0-A58B-FB7FFDAF7E58}" type="presOf" srcId="{775B4B7F-2ED4-4380-AD0E-258E8AE38C21}" destId="{5490C799-2387-4130-A1CA-C282FB561F6F}" srcOrd="0" destOrd="0" presId="urn:microsoft.com/office/officeart/2005/8/layout/cycle3"/>
    <dgm:cxn modelId="{79D7755E-483A-431B-AF7E-3B245009AADE}" type="presOf" srcId="{AB0CF44A-C59B-48EE-ADF1-87B559EFB57C}" destId="{42274FB0-4EA3-409A-A6FA-2B0510B06A17}" srcOrd="0" destOrd="0" presId="urn:microsoft.com/office/officeart/2005/8/layout/cycle3"/>
    <dgm:cxn modelId="{379FED2A-3BD6-4B77-8702-09CAB7189A7B}" type="presOf" srcId="{AAD32EB5-00E4-4F10-91B6-738548631F9E}" destId="{15F7EA32-36A9-4E2D-BE5A-E9934DDAAE52}" srcOrd="0" destOrd="0" presId="urn:microsoft.com/office/officeart/2005/8/layout/cycle3"/>
    <dgm:cxn modelId="{46B9E655-51A2-458E-AC71-1F2BFB049EF8}" srcId="{74B16034-DE69-4B83-BA79-455F35F95316}" destId="{AAD32EB5-00E4-4F10-91B6-738548631F9E}" srcOrd="12" destOrd="0" parTransId="{99400933-A5B1-4369-BB3B-1B987CDA1C74}" sibTransId="{E3D71AB8-0B3B-4665-93EF-EEF728680ADF}"/>
    <dgm:cxn modelId="{52577AA1-4C51-48C8-91FA-B68E66F66D46}" type="presOf" srcId="{AD744575-0D45-45F2-9618-F1368FA09089}" destId="{6B4277BF-2CD1-46FC-BFE3-F6C16B0FEBC4}" srcOrd="0" destOrd="0" presId="urn:microsoft.com/office/officeart/2005/8/layout/cycle3"/>
    <dgm:cxn modelId="{ED7EF2C2-8D52-47DF-8620-9BEC64E18A6A}" srcId="{74B16034-DE69-4B83-BA79-455F35F95316}" destId="{0067F015-BC00-470F-B6A4-4F5619E3D2DB}" srcOrd="5" destOrd="0" parTransId="{6F6EBE02-5548-4178-9EFF-6C4C8FA35DAE}" sibTransId="{7AB2B519-85E4-4BA1-A0F8-F1A5D82D9CEA}"/>
    <dgm:cxn modelId="{5143F183-71AD-41A1-BA06-7ED5D602F8A8}" type="presOf" srcId="{6E54CB56-9BCB-4CCD-A2DF-458676D2ECA5}" destId="{AB959B5B-04DE-4B58-9DE6-763941461E62}" srcOrd="0" destOrd="0" presId="urn:microsoft.com/office/officeart/2005/8/layout/cycle3"/>
    <dgm:cxn modelId="{8659993B-C1B8-4C70-9ADB-D68EB9C8D0DA}" type="presOf" srcId="{1CEE43A7-DDFA-4DA4-B86E-82C02AFD2737}" destId="{F608EEE6-C2AA-48B4-A96B-177996933A3C}" srcOrd="0" destOrd="0" presId="urn:microsoft.com/office/officeart/2005/8/layout/cycle3"/>
    <dgm:cxn modelId="{D7E3C772-45B6-407F-9893-DB599E02404B}" srcId="{74B16034-DE69-4B83-BA79-455F35F95316}" destId="{E5F603F9-9E6E-43E3-AB0E-EBB9418C47CA}" srcOrd="2" destOrd="0" parTransId="{BC5F29F3-F9BB-4690-909C-22E7C7CE5345}" sibTransId="{E0B5D6A7-4709-4C13-A6A5-A101318ED0F4}"/>
    <dgm:cxn modelId="{DFBB6B8F-C85E-4446-9D00-D317024DD6E6}" type="presOf" srcId="{D43EB00A-709C-4A02-83F6-8C5DFF89A8B3}" destId="{3F47F215-BCF6-44C9-91A5-50698B9704B3}" srcOrd="0" destOrd="0" presId="urn:microsoft.com/office/officeart/2005/8/layout/cycle3"/>
    <dgm:cxn modelId="{8EF4AAE2-BC32-41E6-A665-226D6DB71FE5}" srcId="{74B16034-DE69-4B83-BA79-455F35F95316}" destId="{7B741310-8CDC-4850-BE01-13EB1BC02487}" srcOrd="7" destOrd="0" parTransId="{C9D8BAFF-F68E-475A-804A-8DF6250086AD}" sibTransId="{A3D01C16-08A7-43FD-9657-6C7618481D47}"/>
    <dgm:cxn modelId="{15966A70-91DE-4B73-AECA-4F6813EE709B}" type="presOf" srcId="{109E67B6-8A0D-4282-85E8-0198D4B2FB23}" destId="{0B241A78-98B7-4390-8540-9F8098DC119F}" srcOrd="0" destOrd="0" presId="urn:microsoft.com/office/officeart/2005/8/layout/cycle3"/>
    <dgm:cxn modelId="{2AF6C26A-E785-4E25-AC16-D8E3B6C39519}" srcId="{74B16034-DE69-4B83-BA79-455F35F95316}" destId="{34098434-7B9F-4AB0-B935-EEF2139E4BED}" srcOrd="17" destOrd="0" parTransId="{91F46973-E378-4646-9214-1EAA3004AC90}" sibTransId="{E2CFDEF0-85BF-4F10-BE66-64ABA53B333B}"/>
    <dgm:cxn modelId="{A32AA777-D678-46F7-AE09-087B1E983530}" srcId="{74B16034-DE69-4B83-BA79-455F35F95316}" destId="{1CEE43A7-DDFA-4DA4-B86E-82C02AFD2737}" srcOrd="16" destOrd="0" parTransId="{AABE08F3-8CE4-4711-83F7-06C534ADFB18}" sibTransId="{449133B6-0117-43A6-AE6E-22F5C288DC6C}"/>
    <dgm:cxn modelId="{06A53E45-8029-4921-A489-77AB976EA1C2}" srcId="{74B16034-DE69-4B83-BA79-455F35F95316}" destId="{70941139-DE03-4526-9422-E6000FB6BCE4}" srcOrd="6" destOrd="0" parTransId="{FDB2B557-606C-4C5D-AF2B-DF8CC1176CC3}" sibTransId="{7EF53935-BF53-471E-9810-01E700DFC9A7}"/>
    <dgm:cxn modelId="{46FC197F-A219-4BEB-A6B7-8EF88624A40B}" type="presOf" srcId="{70941139-DE03-4526-9422-E6000FB6BCE4}" destId="{EA0710FF-526E-4A6C-A24D-584185501574}" srcOrd="0" destOrd="0" presId="urn:microsoft.com/office/officeart/2005/8/layout/cycle3"/>
    <dgm:cxn modelId="{A9B80AC7-E178-433B-B880-D614D3219F89}" type="presOf" srcId="{FF0EE3AE-700A-459E-9B07-D790AC7BCD48}" destId="{EDE070E8-A3C9-443C-8814-3AE5095EAC16}" srcOrd="0" destOrd="0" presId="urn:microsoft.com/office/officeart/2005/8/layout/cycle3"/>
    <dgm:cxn modelId="{2F6FFE40-F305-4E50-B385-100E3216F411}" srcId="{74B16034-DE69-4B83-BA79-455F35F95316}" destId="{CB1A56FF-A73A-49EA-B92A-B8278EB12BFC}" srcOrd="13" destOrd="0" parTransId="{D7250F1C-1F9D-41B8-A728-BCDC0A59CD97}" sibTransId="{9B2A685E-3A43-41F0-95B3-AD7538DEF6B4}"/>
    <dgm:cxn modelId="{32EA462A-94C2-4A89-88A9-D9F81C1C1DFC}" type="presOf" srcId="{0E5E03FA-D3F9-42A9-87CE-4756110E2D86}" destId="{54AF718A-BF99-4EDB-9A97-A81AF54C4B73}" srcOrd="0" destOrd="0" presId="urn:microsoft.com/office/officeart/2005/8/layout/cycle3"/>
    <dgm:cxn modelId="{E916792A-4C2B-4F5F-9408-52709771D0F1}" type="presOf" srcId="{0067F015-BC00-470F-B6A4-4F5619E3D2DB}" destId="{D80126E9-33EE-4155-BC36-6038364B7EFB}" srcOrd="0" destOrd="0" presId="urn:microsoft.com/office/officeart/2005/8/layout/cycle3"/>
    <dgm:cxn modelId="{9782F8EA-112E-4017-8F6F-670141826771}" type="presOf" srcId="{410672B7-9A2D-4860-9B96-BCDD53863697}" destId="{31581970-19C1-4D02-A8F1-4D256BA9B31E}" srcOrd="0" destOrd="0" presId="urn:microsoft.com/office/officeart/2005/8/layout/cycle3"/>
    <dgm:cxn modelId="{FA6149C2-0EE1-4625-B807-91D15CF9D0C4}" type="presOf" srcId="{CB1A56FF-A73A-49EA-B92A-B8278EB12BFC}" destId="{CF67582B-4E38-460F-89FC-B811B16EC252}" srcOrd="0" destOrd="0" presId="urn:microsoft.com/office/officeart/2005/8/layout/cycle3"/>
    <dgm:cxn modelId="{62DCD856-C15F-48E6-8ADF-FDBCC8473074}" srcId="{74B16034-DE69-4B83-BA79-455F35F95316}" destId="{D43EB00A-709C-4A02-83F6-8C5DFF89A8B3}" srcOrd="8" destOrd="0" parTransId="{3E1BC46D-1C0F-4C80-A344-0754BB47AD56}" sibTransId="{D76EEF99-A5BD-4675-B128-9F0A126596AF}"/>
    <dgm:cxn modelId="{C7B132BE-1C40-47BC-A97D-D0328F4841BA}" type="presParOf" srcId="{5BB74FA0-9ADB-48CB-AD27-0535E8E3D81E}" destId="{1E2CAF3C-658D-4383-BEC4-4369013ADFA2}" srcOrd="0" destOrd="0" presId="urn:microsoft.com/office/officeart/2005/8/layout/cycle3"/>
    <dgm:cxn modelId="{07DB3BB4-7D83-4988-B81E-871793EF6896}" type="presParOf" srcId="{1E2CAF3C-658D-4383-BEC4-4369013ADFA2}" destId="{31581970-19C1-4D02-A8F1-4D256BA9B31E}" srcOrd="0" destOrd="0" presId="urn:microsoft.com/office/officeart/2005/8/layout/cycle3"/>
    <dgm:cxn modelId="{67EC6EFA-A807-4CFE-8B83-4EAA7AD29C11}" type="presParOf" srcId="{1E2CAF3C-658D-4383-BEC4-4369013ADFA2}" destId="{54AF718A-BF99-4EDB-9A97-A81AF54C4B73}" srcOrd="1" destOrd="0" presId="urn:microsoft.com/office/officeart/2005/8/layout/cycle3"/>
    <dgm:cxn modelId="{EB5E2645-7930-42DD-91BC-175C8E812B67}" type="presParOf" srcId="{1E2CAF3C-658D-4383-BEC4-4369013ADFA2}" destId="{5490C799-2387-4130-A1CA-C282FB561F6F}" srcOrd="2" destOrd="0" presId="urn:microsoft.com/office/officeart/2005/8/layout/cycle3"/>
    <dgm:cxn modelId="{81432ABD-16DA-4052-887C-55708E1EB36E}" type="presParOf" srcId="{1E2CAF3C-658D-4383-BEC4-4369013ADFA2}" destId="{03FFEDD5-A23C-412C-9D7B-8405889CEC35}" srcOrd="3" destOrd="0" presId="urn:microsoft.com/office/officeart/2005/8/layout/cycle3"/>
    <dgm:cxn modelId="{8BB97DCC-DC57-4699-BEC9-7391D96BD935}" type="presParOf" srcId="{1E2CAF3C-658D-4383-BEC4-4369013ADFA2}" destId="{0B241A78-98B7-4390-8540-9F8098DC119F}" srcOrd="4" destOrd="0" presId="urn:microsoft.com/office/officeart/2005/8/layout/cycle3"/>
    <dgm:cxn modelId="{3061FE1E-0B28-48B6-AE95-D07CFBBF6E0C}" type="presParOf" srcId="{1E2CAF3C-658D-4383-BEC4-4369013ADFA2}" destId="{42274FB0-4EA3-409A-A6FA-2B0510B06A17}" srcOrd="5" destOrd="0" presId="urn:microsoft.com/office/officeart/2005/8/layout/cycle3"/>
    <dgm:cxn modelId="{5986876B-98D0-4046-B6B4-6EC002E83081}" type="presParOf" srcId="{1E2CAF3C-658D-4383-BEC4-4369013ADFA2}" destId="{D80126E9-33EE-4155-BC36-6038364B7EFB}" srcOrd="6" destOrd="0" presId="urn:microsoft.com/office/officeart/2005/8/layout/cycle3"/>
    <dgm:cxn modelId="{19220F55-66B5-46DD-A3AC-CCDF954AFA0E}" type="presParOf" srcId="{1E2CAF3C-658D-4383-BEC4-4369013ADFA2}" destId="{EA0710FF-526E-4A6C-A24D-584185501574}" srcOrd="7" destOrd="0" presId="urn:microsoft.com/office/officeart/2005/8/layout/cycle3"/>
    <dgm:cxn modelId="{DEAC6A1F-2437-4E2A-A024-C72BBF016D87}" type="presParOf" srcId="{1E2CAF3C-658D-4383-BEC4-4369013ADFA2}" destId="{8A09A335-E81D-4708-8525-89DED6E7241D}" srcOrd="8" destOrd="0" presId="urn:microsoft.com/office/officeart/2005/8/layout/cycle3"/>
    <dgm:cxn modelId="{A5ACBC19-65AD-4115-B265-AD48FE175D5D}" type="presParOf" srcId="{1E2CAF3C-658D-4383-BEC4-4369013ADFA2}" destId="{3F47F215-BCF6-44C9-91A5-50698B9704B3}" srcOrd="9" destOrd="0" presId="urn:microsoft.com/office/officeart/2005/8/layout/cycle3"/>
    <dgm:cxn modelId="{2613D36A-1F41-471C-9EA4-756CA40C6451}" type="presParOf" srcId="{1E2CAF3C-658D-4383-BEC4-4369013ADFA2}" destId="{668E6531-3062-4574-A8C6-C08A15B34FD8}" srcOrd="10" destOrd="0" presId="urn:microsoft.com/office/officeart/2005/8/layout/cycle3"/>
    <dgm:cxn modelId="{6381F192-3171-4736-B415-D4D0CB0B2CF0}" type="presParOf" srcId="{1E2CAF3C-658D-4383-BEC4-4369013ADFA2}" destId="{EDE070E8-A3C9-443C-8814-3AE5095EAC16}" srcOrd="11" destOrd="0" presId="urn:microsoft.com/office/officeart/2005/8/layout/cycle3"/>
    <dgm:cxn modelId="{D8A3D3BD-701E-49F5-BE39-0301D2008011}" type="presParOf" srcId="{1E2CAF3C-658D-4383-BEC4-4369013ADFA2}" destId="{6B4277BF-2CD1-46FC-BFE3-F6C16B0FEBC4}" srcOrd="12" destOrd="0" presId="urn:microsoft.com/office/officeart/2005/8/layout/cycle3"/>
    <dgm:cxn modelId="{F3E252FE-C25D-46CC-AE0B-9892B25E7686}" type="presParOf" srcId="{1E2CAF3C-658D-4383-BEC4-4369013ADFA2}" destId="{15F7EA32-36A9-4E2D-BE5A-E9934DDAAE52}" srcOrd="13" destOrd="0" presId="urn:microsoft.com/office/officeart/2005/8/layout/cycle3"/>
    <dgm:cxn modelId="{746B3AE4-681E-4E71-B56A-F88EC7EBF928}" type="presParOf" srcId="{1E2CAF3C-658D-4383-BEC4-4369013ADFA2}" destId="{CF67582B-4E38-460F-89FC-B811B16EC252}" srcOrd="14" destOrd="0" presId="urn:microsoft.com/office/officeart/2005/8/layout/cycle3"/>
    <dgm:cxn modelId="{5D5F1EBA-DCAF-4927-9C79-47926187BA9C}" type="presParOf" srcId="{1E2CAF3C-658D-4383-BEC4-4369013ADFA2}" destId="{449495E8-C84C-4FBF-8D9D-D838F4B7E9A7}" srcOrd="15" destOrd="0" presId="urn:microsoft.com/office/officeart/2005/8/layout/cycle3"/>
    <dgm:cxn modelId="{27C3E977-1A34-413D-B341-856FD64CF733}" type="presParOf" srcId="{1E2CAF3C-658D-4383-BEC4-4369013ADFA2}" destId="{AB959B5B-04DE-4B58-9DE6-763941461E62}" srcOrd="16" destOrd="0" presId="urn:microsoft.com/office/officeart/2005/8/layout/cycle3"/>
    <dgm:cxn modelId="{CE078683-C3D1-491E-AB93-42CC4ABD5FE4}" type="presParOf" srcId="{1E2CAF3C-658D-4383-BEC4-4369013ADFA2}" destId="{F608EEE6-C2AA-48B4-A96B-177996933A3C}" srcOrd="17" destOrd="0" presId="urn:microsoft.com/office/officeart/2005/8/layout/cycle3"/>
    <dgm:cxn modelId="{9E28EDA9-6EB0-4F60-8127-020CBDFA8658}" type="presParOf" srcId="{1E2CAF3C-658D-4383-BEC4-4369013ADFA2}" destId="{AB64664E-A533-4DE0-BA30-547337B753D1}" srcOrd="1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F718A-BF99-4EDB-9A97-A81AF54C4B73}">
      <dsp:nvSpPr>
        <dsp:cNvPr id="0" name=""/>
        <dsp:cNvSpPr/>
      </dsp:nvSpPr>
      <dsp:spPr>
        <a:xfrm>
          <a:off x="1006089" y="-190580"/>
          <a:ext cx="7038687" cy="7038687"/>
        </a:xfrm>
        <a:prstGeom prst="circularArrow">
          <a:avLst>
            <a:gd name="adj1" fmla="val 5544"/>
            <a:gd name="adj2" fmla="val 330680"/>
            <a:gd name="adj3" fmla="val 15280945"/>
            <a:gd name="adj4" fmla="val 16521913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581970-19C1-4D02-A8F1-4D256BA9B31E}">
      <dsp:nvSpPr>
        <dsp:cNvPr id="0" name=""/>
        <dsp:cNvSpPr/>
      </dsp:nvSpPr>
      <dsp:spPr>
        <a:xfrm>
          <a:off x="4041512" y="2904"/>
          <a:ext cx="967841" cy="48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Retailer</a:t>
          </a:r>
          <a:endParaRPr lang="en-US" sz="1000" kern="1200" dirty="0"/>
        </a:p>
      </dsp:txBody>
      <dsp:txXfrm>
        <a:off x="4065135" y="26527"/>
        <a:ext cx="920595" cy="436674"/>
      </dsp:txXfrm>
    </dsp:sp>
    <dsp:sp modelId="{5490C799-2387-4130-A1CA-C282FB561F6F}">
      <dsp:nvSpPr>
        <dsp:cNvPr id="0" name=""/>
        <dsp:cNvSpPr/>
      </dsp:nvSpPr>
      <dsp:spPr>
        <a:xfrm>
          <a:off x="5068110" y="183921"/>
          <a:ext cx="967841" cy="48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Website</a:t>
          </a:r>
          <a:endParaRPr lang="en-US" sz="1000" kern="1200" dirty="0"/>
        </a:p>
      </dsp:txBody>
      <dsp:txXfrm>
        <a:off x="5091733" y="207544"/>
        <a:ext cx="920595" cy="436674"/>
      </dsp:txXfrm>
    </dsp:sp>
    <dsp:sp modelId="{03FFEDD5-A23C-412C-9D7B-8405889CEC35}">
      <dsp:nvSpPr>
        <dsp:cNvPr id="0" name=""/>
        <dsp:cNvSpPr/>
      </dsp:nvSpPr>
      <dsp:spPr>
        <a:xfrm>
          <a:off x="5970886" y="705138"/>
          <a:ext cx="967841" cy="48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Mobile</a:t>
          </a:r>
          <a:endParaRPr lang="en-US" sz="1000" kern="1200" dirty="0"/>
        </a:p>
      </dsp:txBody>
      <dsp:txXfrm>
        <a:off x="5994509" y="728761"/>
        <a:ext cx="920595" cy="436674"/>
      </dsp:txXfrm>
    </dsp:sp>
    <dsp:sp modelId="{0B241A78-98B7-4390-8540-9F8098DC119F}">
      <dsp:nvSpPr>
        <dsp:cNvPr id="0" name=""/>
        <dsp:cNvSpPr/>
      </dsp:nvSpPr>
      <dsp:spPr>
        <a:xfrm>
          <a:off x="6640950" y="1503690"/>
          <a:ext cx="967841" cy="48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App</a:t>
          </a:r>
          <a:endParaRPr lang="en-US" sz="1000" kern="1200" dirty="0"/>
        </a:p>
      </dsp:txBody>
      <dsp:txXfrm>
        <a:off x="6664573" y="1527313"/>
        <a:ext cx="920595" cy="436674"/>
      </dsp:txXfrm>
    </dsp:sp>
    <dsp:sp modelId="{42274FB0-4EA3-409A-A6FA-2B0510B06A17}">
      <dsp:nvSpPr>
        <dsp:cNvPr id="0" name=""/>
        <dsp:cNvSpPr/>
      </dsp:nvSpPr>
      <dsp:spPr>
        <a:xfrm>
          <a:off x="6997484" y="2483259"/>
          <a:ext cx="967841" cy="48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Social</a:t>
          </a:r>
          <a:endParaRPr lang="en-US" sz="1000" kern="1200" dirty="0"/>
        </a:p>
      </dsp:txBody>
      <dsp:txXfrm>
        <a:off x="7021107" y="2506882"/>
        <a:ext cx="920595" cy="436674"/>
      </dsp:txXfrm>
    </dsp:sp>
    <dsp:sp modelId="{D80126E9-33EE-4155-BC36-6038364B7EFB}">
      <dsp:nvSpPr>
        <dsp:cNvPr id="0" name=""/>
        <dsp:cNvSpPr/>
      </dsp:nvSpPr>
      <dsp:spPr>
        <a:xfrm>
          <a:off x="6997484" y="3525694"/>
          <a:ext cx="967841" cy="48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Salesforce</a:t>
          </a:r>
          <a:endParaRPr lang="en-US" sz="1000" kern="1200" dirty="0"/>
        </a:p>
      </dsp:txBody>
      <dsp:txXfrm>
        <a:off x="7021107" y="3549317"/>
        <a:ext cx="920595" cy="436674"/>
      </dsp:txXfrm>
    </dsp:sp>
    <dsp:sp modelId="{EA0710FF-526E-4A6C-A24D-584185501574}">
      <dsp:nvSpPr>
        <dsp:cNvPr id="0" name=""/>
        <dsp:cNvSpPr/>
      </dsp:nvSpPr>
      <dsp:spPr>
        <a:xfrm>
          <a:off x="6640950" y="4505263"/>
          <a:ext cx="967841" cy="48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Promotion</a:t>
          </a:r>
          <a:endParaRPr lang="en-US" sz="1000" kern="1200" dirty="0"/>
        </a:p>
      </dsp:txBody>
      <dsp:txXfrm>
        <a:off x="6664573" y="4528886"/>
        <a:ext cx="920595" cy="436674"/>
      </dsp:txXfrm>
    </dsp:sp>
    <dsp:sp modelId="{8A09A335-E81D-4708-8525-89DED6E7241D}">
      <dsp:nvSpPr>
        <dsp:cNvPr id="0" name=""/>
        <dsp:cNvSpPr/>
      </dsp:nvSpPr>
      <dsp:spPr>
        <a:xfrm>
          <a:off x="5970886" y="5303815"/>
          <a:ext cx="967841" cy="48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CRM</a:t>
          </a:r>
          <a:endParaRPr lang="en-US" sz="1000" kern="1200" dirty="0"/>
        </a:p>
      </dsp:txBody>
      <dsp:txXfrm>
        <a:off x="5994509" y="5327438"/>
        <a:ext cx="920595" cy="436674"/>
      </dsp:txXfrm>
    </dsp:sp>
    <dsp:sp modelId="{3F47F215-BCF6-44C9-91A5-50698B9704B3}">
      <dsp:nvSpPr>
        <dsp:cNvPr id="0" name=""/>
        <dsp:cNvSpPr/>
      </dsp:nvSpPr>
      <dsp:spPr>
        <a:xfrm>
          <a:off x="5068110" y="5825032"/>
          <a:ext cx="967841" cy="48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Loyalty</a:t>
          </a:r>
          <a:endParaRPr lang="en-US" sz="1000" kern="1200" dirty="0"/>
        </a:p>
      </dsp:txBody>
      <dsp:txXfrm>
        <a:off x="5091733" y="5848655"/>
        <a:ext cx="920595" cy="436674"/>
      </dsp:txXfrm>
    </dsp:sp>
    <dsp:sp modelId="{668E6531-3062-4574-A8C6-C08A15B34FD8}">
      <dsp:nvSpPr>
        <dsp:cNvPr id="0" name=""/>
        <dsp:cNvSpPr/>
      </dsp:nvSpPr>
      <dsp:spPr>
        <a:xfrm>
          <a:off x="4041512" y="6006049"/>
          <a:ext cx="967841" cy="48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Distribution</a:t>
          </a:r>
          <a:endParaRPr lang="en-US" sz="1000" kern="1200" dirty="0"/>
        </a:p>
      </dsp:txBody>
      <dsp:txXfrm>
        <a:off x="4065135" y="6029672"/>
        <a:ext cx="920595" cy="436674"/>
      </dsp:txXfrm>
    </dsp:sp>
    <dsp:sp modelId="{EDE070E8-A3C9-443C-8814-3AE5095EAC16}">
      <dsp:nvSpPr>
        <dsp:cNvPr id="0" name=""/>
        <dsp:cNvSpPr/>
      </dsp:nvSpPr>
      <dsp:spPr>
        <a:xfrm>
          <a:off x="3014914" y="5825032"/>
          <a:ext cx="967841" cy="48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Operations</a:t>
          </a:r>
          <a:endParaRPr lang="en-US" sz="1000" kern="1200" dirty="0"/>
        </a:p>
      </dsp:txBody>
      <dsp:txXfrm>
        <a:off x="3038537" y="5848655"/>
        <a:ext cx="920595" cy="436674"/>
      </dsp:txXfrm>
    </dsp:sp>
    <dsp:sp modelId="{6B4277BF-2CD1-46FC-BFE3-F6C16B0FEBC4}">
      <dsp:nvSpPr>
        <dsp:cNvPr id="0" name=""/>
        <dsp:cNvSpPr/>
      </dsp:nvSpPr>
      <dsp:spPr>
        <a:xfrm>
          <a:off x="2112138" y="5303815"/>
          <a:ext cx="967841" cy="48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Digital Advertising</a:t>
          </a:r>
          <a:endParaRPr lang="en-US" sz="1000" kern="1200" dirty="0"/>
        </a:p>
      </dsp:txBody>
      <dsp:txXfrm>
        <a:off x="2135761" y="5327438"/>
        <a:ext cx="920595" cy="436674"/>
      </dsp:txXfrm>
    </dsp:sp>
    <dsp:sp modelId="{15F7EA32-36A9-4E2D-BE5A-E9934DDAAE52}">
      <dsp:nvSpPr>
        <dsp:cNvPr id="0" name=""/>
        <dsp:cNvSpPr/>
      </dsp:nvSpPr>
      <dsp:spPr>
        <a:xfrm>
          <a:off x="1442074" y="4505263"/>
          <a:ext cx="967841" cy="48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Traditional Advertising</a:t>
          </a:r>
          <a:endParaRPr lang="en-US" sz="1000" kern="1200" dirty="0"/>
        </a:p>
      </dsp:txBody>
      <dsp:txXfrm>
        <a:off x="1465697" y="4528886"/>
        <a:ext cx="920595" cy="436674"/>
      </dsp:txXfrm>
    </dsp:sp>
    <dsp:sp modelId="{CF67582B-4E38-460F-89FC-B811B16EC252}">
      <dsp:nvSpPr>
        <dsp:cNvPr id="0" name=""/>
        <dsp:cNvSpPr/>
      </dsp:nvSpPr>
      <dsp:spPr>
        <a:xfrm>
          <a:off x="1085540" y="3525694"/>
          <a:ext cx="967841" cy="48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Market Research</a:t>
          </a:r>
          <a:endParaRPr lang="en-US" sz="1000" kern="1200" dirty="0"/>
        </a:p>
      </dsp:txBody>
      <dsp:txXfrm>
        <a:off x="1109163" y="3549317"/>
        <a:ext cx="920595" cy="436674"/>
      </dsp:txXfrm>
    </dsp:sp>
    <dsp:sp modelId="{449495E8-C84C-4FBF-8D9D-D838F4B7E9A7}">
      <dsp:nvSpPr>
        <dsp:cNvPr id="0" name=""/>
        <dsp:cNvSpPr/>
      </dsp:nvSpPr>
      <dsp:spPr>
        <a:xfrm>
          <a:off x="1085540" y="2483259"/>
          <a:ext cx="967841" cy="48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Tel-Sell</a:t>
          </a:r>
          <a:endParaRPr lang="en-US" sz="1000" kern="1200" dirty="0"/>
        </a:p>
      </dsp:txBody>
      <dsp:txXfrm>
        <a:off x="1109163" y="2506882"/>
        <a:ext cx="920595" cy="436674"/>
      </dsp:txXfrm>
    </dsp:sp>
    <dsp:sp modelId="{AB959B5B-04DE-4B58-9DE6-763941461E62}">
      <dsp:nvSpPr>
        <dsp:cNvPr id="0" name=""/>
        <dsp:cNvSpPr/>
      </dsp:nvSpPr>
      <dsp:spPr>
        <a:xfrm>
          <a:off x="1442074" y="1503690"/>
          <a:ext cx="967841" cy="48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Product</a:t>
          </a:r>
          <a:endParaRPr lang="en-US" sz="1000" kern="1200" dirty="0"/>
        </a:p>
      </dsp:txBody>
      <dsp:txXfrm>
        <a:off x="1465697" y="1527313"/>
        <a:ext cx="920595" cy="436674"/>
      </dsp:txXfrm>
    </dsp:sp>
    <dsp:sp modelId="{F608EEE6-C2AA-48B4-A96B-177996933A3C}">
      <dsp:nvSpPr>
        <dsp:cNvPr id="0" name=""/>
        <dsp:cNvSpPr/>
      </dsp:nvSpPr>
      <dsp:spPr>
        <a:xfrm>
          <a:off x="2112138" y="705138"/>
          <a:ext cx="967841" cy="48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Promotion</a:t>
          </a:r>
          <a:endParaRPr lang="en-US" sz="1000" kern="1200" dirty="0"/>
        </a:p>
      </dsp:txBody>
      <dsp:txXfrm>
        <a:off x="2135761" y="728761"/>
        <a:ext cx="920595" cy="436674"/>
      </dsp:txXfrm>
    </dsp:sp>
    <dsp:sp modelId="{AB64664E-A533-4DE0-BA30-547337B753D1}">
      <dsp:nvSpPr>
        <dsp:cNvPr id="0" name=""/>
        <dsp:cNvSpPr/>
      </dsp:nvSpPr>
      <dsp:spPr>
        <a:xfrm>
          <a:off x="3014914" y="183921"/>
          <a:ext cx="967841" cy="48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Merchandising</a:t>
          </a:r>
          <a:endParaRPr lang="en-US" sz="1000" kern="1200" dirty="0"/>
        </a:p>
      </dsp:txBody>
      <dsp:txXfrm>
        <a:off x="3038537" y="207544"/>
        <a:ext cx="920595" cy="436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D011C-8DDF-471E-A4FD-ABBB37EB6F6F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B6521-7CCE-4F3A-A0EF-705B03BD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35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04EB4-5D3F-4CD0-80D5-47C60BF2927B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9988"/>
            <a:ext cx="421322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505325"/>
            <a:ext cx="5661025" cy="36877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EC3DD-5761-4856-9FB1-B97942AB1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31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EC3DD-5761-4856-9FB1-B97942AB1F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45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EC3DD-5761-4856-9FB1-B97942AB1F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3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EC3DD-5761-4856-9FB1-B97942AB1F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29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EC3DD-5761-4856-9FB1-B97942AB1F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88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EC3DD-5761-4856-9FB1-B97942AB1F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31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EC3DD-5761-4856-9FB1-B97942AB1F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25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EC3DD-5761-4856-9FB1-B97942AB1F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75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EC3DD-5761-4856-9FB1-B97942AB1F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21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EC3DD-5761-4856-9FB1-B97942AB1F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8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EC3DD-5761-4856-9FB1-B97942AB1F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83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EC3DD-5761-4856-9FB1-B97942AB1F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20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6E89-2933-4503-B6B3-39357F77FF91}" type="datetime1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V4 1/6/15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92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54863-727B-4886-91F0-EF1786D83339}" type="datetime1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V4 1/6/15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3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3F82-B7F1-4886-BF64-AD239F914CC3}" type="datetime1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V4 1/6/15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42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971EB-BBD6-4494-941D-3B70B8E778D0}" type="datetime1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V4 1/6/15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16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21F95-36BD-40C4-A47F-774D4DB53035}" type="datetime1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V4 1/6/15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33A1A-EE09-4470-B739-A651B6BC4C96}" type="datetime1">
              <a:rPr lang="en-US" smtClean="0"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V4 1/6/15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8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571F-F6C7-4774-B144-EF05B988047C}" type="datetime1">
              <a:rPr lang="en-US" smtClean="0"/>
              <a:t>3/23/2015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V4 1/6/15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63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73FEF-28BB-4506-943B-6D56F03BF560}" type="datetime1">
              <a:rPr lang="en-US" smtClean="0"/>
              <a:t>3/23/2015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V4 1/6/15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09CF-45BE-4488-9B0C-43BE3E601249}" type="datetime1">
              <a:rPr lang="en-US" smtClean="0"/>
              <a:t>3/23/2015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V4 1/6/15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24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CECF7-C5E2-484E-9CC4-EA0316040887}" type="datetime1">
              <a:rPr lang="en-US" smtClean="0"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V4 1/6/15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92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71093-8871-48B9-9657-D54370D8F1B1}" type="datetime1">
              <a:rPr lang="en-US" smtClean="0"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V4 1/6/15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89E2C-0D33-40F0-8BDE-666EA4B242FC}" type="datetime1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V4 1/6/15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84F46-D3CF-4B26-A26B-510C4DC39A3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5" t="24444" r="11176" b="24445"/>
          <a:stretch/>
        </p:blipFill>
        <p:spPr>
          <a:xfrm>
            <a:off x="8471735" y="0"/>
            <a:ext cx="672264" cy="58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7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6.wmf"/><Relationship Id="rId18" Type="http://schemas.openxmlformats.org/officeDocument/2006/relationships/image" Target="../media/image30.emf"/><Relationship Id="rId26" Type="http://schemas.openxmlformats.org/officeDocument/2006/relationships/image" Target="../media/image38.emf"/><Relationship Id="rId3" Type="http://schemas.openxmlformats.org/officeDocument/2006/relationships/image" Target="../media/image29.emf"/><Relationship Id="rId21" Type="http://schemas.openxmlformats.org/officeDocument/2006/relationships/image" Target="../media/image33.emf"/><Relationship Id="rId34" Type="http://schemas.openxmlformats.org/officeDocument/2006/relationships/image" Target="../media/image46.emf"/><Relationship Id="rId7" Type="http://schemas.openxmlformats.org/officeDocument/2006/relationships/image" Target="../media/image23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8.wmf"/><Relationship Id="rId25" Type="http://schemas.openxmlformats.org/officeDocument/2006/relationships/image" Target="../media/image37.emf"/><Relationship Id="rId33" Type="http://schemas.openxmlformats.org/officeDocument/2006/relationships/image" Target="../media/image45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image" Target="../media/image32.emf"/><Relationship Id="rId29" Type="http://schemas.openxmlformats.org/officeDocument/2006/relationships/image" Target="../media/image41.e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5.wmf"/><Relationship Id="rId24" Type="http://schemas.openxmlformats.org/officeDocument/2006/relationships/image" Target="../media/image36.emf"/><Relationship Id="rId32" Type="http://schemas.openxmlformats.org/officeDocument/2006/relationships/image" Target="../media/image44.emf"/><Relationship Id="rId5" Type="http://schemas.openxmlformats.org/officeDocument/2006/relationships/image" Target="../media/image22.wmf"/><Relationship Id="rId15" Type="http://schemas.openxmlformats.org/officeDocument/2006/relationships/image" Target="../media/image27.wmf"/><Relationship Id="rId23" Type="http://schemas.openxmlformats.org/officeDocument/2006/relationships/image" Target="../media/image35.emf"/><Relationship Id="rId28" Type="http://schemas.openxmlformats.org/officeDocument/2006/relationships/image" Target="../media/image40.e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31.emf"/><Relationship Id="rId31" Type="http://schemas.openxmlformats.org/officeDocument/2006/relationships/image" Target="../media/image43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4.wmf"/><Relationship Id="rId14" Type="http://schemas.openxmlformats.org/officeDocument/2006/relationships/oleObject" Target="../embeddings/oleObject6.bin"/><Relationship Id="rId22" Type="http://schemas.openxmlformats.org/officeDocument/2006/relationships/image" Target="../media/image34.emf"/><Relationship Id="rId27" Type="http://schemas.openxmlformats.org/officeDocument/2006/relationships/image" Target="../media/image39.emf"/><Relationship Id="rId30" Type="http://schemas.openxmlformats.org/officeDocument/2006/relationships/image" Target="../media/image42.emf"/><Relationship Id="rId35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.jp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71800"/>
            <a:ext cx="7772400" cy="1430304"/>
          </a:xfrm>
          <a:solidFill>
            <a:srgbClr val="F2F2F2">
              <a:alpha val="40000"/>
            </a:srgbClr>
          </a:solidFill>
        </p:spPr>
        <p:txBody>
          <a:bodyPr>
            <a:normAutofit/>
          </a:bodyPr>
          <a:lstStyle/>
          <a:p>
            <a:r>
              <a:rPr lang="en-US" sz="4400" dirty="0" smtClean="0"/>
              <a:t>The Path To The Future Runs Right Through Data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0078" y="4521226"/>
            <a:ext cx="7768796" cy="858001"/>
          </a:xfrm>
          <a:solidFill>
            <a:srgbClr val="F2F2F2">
              <a:alpha val="40000"/>
            </a:srgb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+mj-lt"/>
                <a:ea typeface="+mj-ea"/>
                <a:cs typeface="+mj-cs"/>
              </a:rPr>
              <a:t>Creating a Data-Driven Culture To Compete, Grow &amp; Prosper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974" y="6278224"/>
            <a:ext cx="1251003" cy="52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1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ight Triangle 23"/>
          <p:cNvSpPr/>
          <p:nvPr/>
        </p:nvSpPr>
        <p:spPr>
          <a:xfrm flipH="1">
            <a:off x="210306" y="1989451"/>
            <a:ext cx="8550945" cy="418923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70250" y="4092657"/>
            <a:ext cx="12045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Connected</a:t>
            </a:r>
          </a:p>
          <a:p>
            <a:r>
              <a:rPr lang="en-US" sz="1200" dirty="0" smtClean="0"/>
              <a:t>Email</a:t>
            </a:r>
          </a:p>
          <a:p>
            <a:r>
              <a:rPr lang="en-US" sz="1200" dirty="0" smtClean="0"/>
              <a:t>Alerts</a:t>
            </a:r>
          </a:p>
          <a:p>
            <a:r>
              <a:rPr lang="en-US" sz="1200" dirty="0" smtClean="0"/>
              <a:t>Newsletter</a:t>
            </a:r>
          </a:p>
          <a:p>
            <a:r>
              <a:rPr lang="en-US" sz="1200" dirty="0" smtClean="0"/>
              <a:t>Game feature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720521" y="3190291"/>
            <a:ext cx="213488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Interested</a:t>
            </a:r>
          </a:p>
          <a:p>
            <a:r>
              <a:rPr lang="en-US" sz="1200" dirty="0" smtClean="0"/>
              <a:t>+Content</a:t>
            </a:r>
          </a:p>
          <a:p>
            <a:r>
              <a:rPr lang="en-US" sz="1200" dirty="0" smtClean="0"/>
              <a:t>+Personalized Communications</a:t>
            </a:r>
          </a:p>
          <a:p>
            <a:r>
              <a:rPr lang="en-US" sz="1200" dirty="0" smtClean="0"/>
              <a:t>+2</a:t>
            </a:r>
            <a:r>
              <a:rPr lang="en-US" sz="1200" baseline="30000" dirty="0" smtClean="0"/>
              <a:t>nd</a:t>
            </a:r>
            <a:r>
              <a:rPr lang="en-US" sz="1200" dirty="0" smtClean="0"/>
              <a:t> chance promotions</a:t>
            </a:r>
          </a:p>
          <a:p>
            <a:r>
              <a:rPr lang="en-US" sz="1200" dirty="0" smtClean="0"/>
              <a:t>+Coupons</a:t>
            </a:r>
          </a:p>
          <a:p>
            <a:r>
              <a:rPr lang="en-US" sz="1200" dirty="0" smtClean="0"/>
              <a:t>+App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45387" y="2451627"/>
            <a:ext cx="13658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Engaged</a:t>
            </a:r>
          </a:p>
          <a:p>
            <a:r>
              <a:rPr lang="en-US" sz="1200" dirty="0" smtClean="0"/>
              <a:t>+Social sharing</a:t>
            </a:r>
          </a:p>
          <a:p>
            <a:r>
              <a:rPr lang="en-US" sz="1200" dirty="0" smtClean="0"/>
              <a:t>+ Retail integration</a:t>
            </a:r>
          </a:p>
          <a:p>
            <a:r>
              <a:rPr lang="en-US" sz="1200" dirty="0" smtClean="0"/>
              <a:t>+Game </a:t>
            </a:r>
            <a:r>
              <a:rPr lang="en-US" sz="1200" dirty="0" smtClean="0"/>
              <a:t>play</a:t>
            </a:r>
          </a:p>
          <a:p>
            <a:r>
              <a:rPr lang="en-US" sz="1200" dirty="0" smtClean="0"/>
              <a:t>+Push</a:t>
            </a:r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236032" y="1449496"/>
            <a:ext cx="16566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Advocate</a:t>
            </a:r>
          </a:p>
          <a:p>
            <a:r>
              <a:rPr lang="en-US" sz="1200" dirty="0" smtClean="0"/>
              <a:t>+Collaborative planning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87660" y="1773291"/>
            <a:ext cx="121847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Involved</a:t>
            </a:r>
          </a:p>
          <a:p>
            <a:r>
              <a:rPr lang="en-US" sz="1200" dirty="0" smtClean="0"/>
              <a:t>+Surveys</a:t>
            </a:r>
          </a:p>
          <a:p>
            <a:r>
              <a:rPr lang="en-US" sz="1200" dirty="0" smtClean="0"/>
              <a:t>+VIP</a:t>
            </a:r>
          </a:p>
          <a:p>
            <a:r>
              <a:rPr lang="en-US" sz="1200" dirty="0" smtClean="0"/>
              <a:t>+Shopping assist</a:t>
            </a:r>
          </a:p>
          <a:p>
            <a:endParaRPr lang="en-US" sz="12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3853655" y="4365138"/>
            <a:ext cx="46616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Acquisition, engagement</a:t>
            </a:r>
            <a:r>
              <a:rPr lang="en-US" sz="1600" dirty="0" smtClean="0"/>
              <a:t>, retention, frequency, cross sell, upsell</a:t>
            </a:r>
          </a:p>
          <a:p>
            <a:r>
              <a:rPr lang="en-US" sz="1600" dirty="0"/>
              <a:t>P</a:t>
            </a:r>
            <a:r>
              <a:rPr lang="en-US" sz="1600" dirty="0" smtClean="0"/>
              <a:t>lay value, variety</a:t>
            </a:r>
          </a:p>
          <a:p>
            <a:r>
              <a:rPr lang="en-US" sz="1600" dirty="0"/>
              <a:t>S</a:t>
            </a:r>
            <a:r>
              <a:rPr lang="en-US" sz="1600" dirty="0" smtClean="0"/>
              <a:t>hopping experience</a:t>
            </a:r>
          </a:p>
          <a:p>
            <a:r>
              <a:rPr lang="en-US" sz="1600" dirty="0"/>
              <a:t>R</a:t>
            </a:r>
            <a:r>
              <a:rPr lang="en-US" sz="1600" dirty="0" smtClean="0"/>
              <a:t>etailer traffic, basket, transaction speed, shared learning</a:t>
            </a:r>
          </a:p>
          <a:p>
            <a:r>
              <a:rPr lang="en-US" sz="1600" dirty="0" smtClean="0"/>
              <a:t>Brand messaging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7488" y="84749"/>
            <a:ext cx="57431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cap="all" dirty="0" smtClean="0"/>
              <a:t>Converting Millions Of </a:t>
            </a:r>
            <a:r>
              <a:rPr lang="en-US" sz="4000" b="1" cap="all" dirty="0" err="1" smtClean="0"/>
              <a:t>Touchpoints</a:t>
            </a:r>
            <a:r>
              <a:rPr lang="en-US" sz="4000" b="1" cap="all" dirty="0" smtClean="0"/>
              <a:t> Into </a:t>
            </a:r>
          </a:p>
          <a:p>
            <a:r>
              <a:rPr lang="en-US" sz="4000" b="1" cap="all" dirty="0" smtClean="0"/>
              <a:t>Lasting Engagements</a:t>
            </a:r>
            <a:r>
              <a:rPr lang="en-US" sz="4000" b="1" cap="all" dirty="0" smtClean="0"/>
              <a:t>.</a:t>
            </a:r>
            <a:endParaRPr lang="en-US" sz="4000" b="1" cap="all" dirty="0" smtClean="0"/>
          </a:p>
        </p:txBody>
      </p:sp>
      <p:sp>
        <p:nvSpPr>
          <p:cNvPr id="2" name="TextBox 1"/>
          <p:cNvSpPr txBox="1"/>
          <p:nvPr/>
        </p:nvSpPr>
        <p:spPr>
          <a:xfrm rot="20039732">
            <a:off x="5778700" y="2735754"/>
            <a:ext cx="3347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Subscription Sales, </a:t>
            </a:r>
            <a:r>
              <a:rPr lang="en-US" sz="1400" dirty="0" err="1" smtClean="0">
                <a:solidFill>
                  <a:schemeClr val="bg1"/>
                </a:solidFill>
              </a:rPr>
              <a:t>i</a:t>
            </a:r>
            <a:r>
              <a:rPr lang="en-US" sz="1400" dirty="0" smtClean="0">
                <a:solidFill>
                  <a:schemeClr val="bg1"/>
                </a:solidFill>
              </a:rPr>
              <a:t>-Lottery, </a:t>
            </a:r>
            <a:r>
              <a:rPr lang="en-US" sz="1400" dirty="0" err="1" smtClean="0">
                <a:solidFill>
                  <a:schemeClr val="bg1"/>
                </a:solidFill>
              </a:rPr>
              <a:t>i</a:t>
            </a:r>
            <a:r>
              <a:rPr lang="en-US" sz="1400" dirty="0" smtClean="0">
                <a:solidFill>
                  <a:schemeClr val="bg1"/>
                </a:solidFill>
              </a:rPr>
              <a:t>-Gaming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10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-303524" y="6620291"/>
            <a:ext cx="1573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CODEI, LLC ©</a:t>
            </a:r>
            <a:r>
              <a:rPr lang="en-US" sz="1100" dirty="0" smtClean="0"/>
              <a:t>2015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78918" y="4933281"/>
            <a:ext cx="12538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Acquisition</a:t>
            </a:r>
          </a:p>
          <a:p>
            <a:r>
              <a:rPr lang="en-US" sz="1200" dirty="0" smtClean="0"/>
              <a:t>Advertising</a:t>
            </a:r>
          </a:p>
          <a:p>
            <a:r>
              <a:rPr lang="en-US" sz="1200" dirty="0" smtClean="0"/>
              <a:t>Digital</a:t>
            </a:r>
          </a:p>
          <a:p>
            <a:r>
              <a:rPr lang="en-US" sz="1200" dirty="0" smtClean="0"/>
              <a:t>Tickets</a:t>
            </a:r>
          </a:p>
          <a:p>
            <a:r>
              <a:rPr lang="en-US" sz="1200" dirty="0" smtClean="0"/>
              <a:t>Retail</a:t>
            </a:r>
            <a:endParaRPr lang="en-US" sz="1200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289" y="6356351"/>
            <a:ext cx="1122195" cy="46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98625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3938" y="1421589"/>
            <a:ext cx="5111312" cy="3379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952" y="2588913"/>
            <a:ext cx="1454353" cy="11647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95776" y="1"/>
            <a:ext cx="4848223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/>
          </a:p>
          <a:p>
            <a:pPr algn="ctr"/>
            <a:r>
              <a:rPr lang="en-US" sz="4400" b="1" dirty="0" smtClean="0"/>
              <a:t>RETAILERS REQUIRING MORE OF LOTTERY</a:t>
            </a:r>
            <a:endParaRPr lang="en-US" sz="11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Greater precision in positioning and targeting.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More granular comprehension of product movement and capture of optimization opportunities.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Improved and enhanced </a:t>
            </a:r>
            <a:r>
              <a:rPr lang="en-US" dirty="0"/>
              <a:t>s</a:t>
            </a:r>
            <a:r>
              <a:rPr lang="en-US" dirty="0" smtClean="0"/>
              <a:t>tore experience across bricks and mortar and virtual presence.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Focused efforts to better meet needs of non-traditional, smaller formats.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Omni-channel retailing – one shopper, one experience, personalized.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Transparency in product, content and communications.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Data – security, management, analytics.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Collaborative building of brand value.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11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212773" y="6596390"/>
            <a:ext cx="1573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CODEI, LLC ©</a:t>
            </a:r>
            <a:r>
              <a:rPr lang="en-US" sz="1100" dirty="0" smtClean="0"/>
              <a:t>2015</a:t>
            </a:r>
            <a:endParaRPr 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5" t="24444" r="11176" b="24445"/>
          <a:stretch/>
        </p:blipFill>
        <p:spPr>
          <a:xfrm>
            <a:off x="8471735" y="0"/>
            <a:ext cx="672264" cy="5834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608" y="6408392"/>
            <a:ext cx="902168" cy="37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2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2" y="49704"/>
            <a:ext cx="9058735" cy="679405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6835" y="1646237"/>
            <a:ext cx="8157745" cy="292387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cap="all" dirty="0" smtClean="0"/>
              <a:t>But there are all kinds of technology solutions to help.</a:t>
            </a:r>
            <a:endParaRPr lang="en-US" sz="4400" cap="all" dirty="0" smtClean="0"/>
          </a:p>
          <a:p>
            <a:pPr algn="ctr"/>
            <a:r>
              <a:rPr lang="en-US" sz="2400" dirty="0"/>
              <a:t>I</a:t>
            </a:r>
            <a:r>
              <a:rPr lang="en-US" sz="2400" dirty="0" smtClean="0"/>
              <a:t>ntegrating, managing and optimizing the right enabling technologies requires the right platform/architecture, data structures, leadership, expertise and continuous test/learn efforts.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4194" y="6596390"/>
            <a:ext cx="1242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CODEI, LLC ©2014</a:t>
            </a:r>
            <a:endParaRPr lang="en-US" sz="11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12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5" t="24444" r="11176" b="24445"/>
          <a:stretch/>
        </p:blipFill>
        <p:spPr>
          <a:xfrm>
            <a:off x="8471735" y="0"/>
            <a:ext cx="672264" cy="58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8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1"/>
            <a:ext cx="9144000" cy="6096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81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8177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What Can Data-Driven Organizations Do?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82017" y="2760350"/>
            <a:ext cx="78088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Focus on the issues and opportunities not the differences in the numbers. </a:t>
            </a:r>
          </a:p>
          <a:p>
            <a:r>
              <a:rPr lang="en-US" sz="1400" dirty="0"/>
              <a:t>Enable cross department collaboration – Sales, IT, </a:t>
            </a:r>
            <a:r>
              <a:rPr lang="en-US" sz="1400" dirty="0" smtClean="0"/>
              <a:t>Marketing, Accounting. </a:t>
            </a:r>
            <a:endParaRPr lang="en-US" sz="1400" dirty="0"/>
          </a:p>
          <a:p>
            <a:r>
              <a:rPr lang="en-US" sz="1400" dirty="0" smtClean="0"/>
              <a:t>Connect forecasts to orders to POG to shipments to Marketing’s plans and to Sales’ execution. </a:t>
            </a:r>
          </a:p>
          <a:p>
            <a:r>
              <a:rPr lang="en-US" sz="1400" dirty="0" smtClean="0"/>
              <a:t>Optimize distribution – activation, sell-through and return rates. </a:t>
            </a:r>
          </a:p>
          <a:p>
            <a:r>
              <a:rPr lang="en-US" sz="1400" dirty="0" smtClean="0"/>
              <a:t>Expand set sizes and set productivity. </a:t>
            </a:r>
          </a:p>
          <a:p>
            <a:r>
              <a:rPr lang="en-US" sz="1400" dirty="0"/>
              <a:t>Improve product assortment &amp; </a:t>
            </a:r>
            <a:r>
              <a:rPr lang="en-US" sz="1400" dirty="0" smtClean="0"/>
              <a:t>selection.</a:t>
            </a:r>
          </a:p>
          <a:p>
            <a:r>
              <a:rPr lang="en-US" sz="1400" dirty="0" smtClean="0"/>
              <a:t>Deliver customer-centric solutions – content, products, communications. </a:t>
            </a:r>
            <a:endParaRPr lang="en-US" sz="1400" dirty="0"/>
          </a:p>
          <a:p>
            <a:r>
              <a:rPr lang="en-US" sz="1400" dirty="0" smtClean="0"/>
              <a:t>Improve retail collaboration and engagement. </a:t>
            </a:r>
          </a:p>
          <a:p>
            <a:r>
              <a:rPr lang="en-US" sz="1400" dirty="0" smtClean="0"/>
              <a:t>Improve retail merchandising resource allocation. </a:t>
            </a:r>
          </a:p>
          <a:p>
            <a:r>
              <a:rPr lang="en-US" sz="1400" dirty="0" smtClean="0"/>
              <a:t>Increase marketing dollar efficacy – advertising, digital, promotion, sponsorship. </a:t>
            </a:r>
          </a:p>
          <a:p>
            <a:r>
              <a:rPr lang="en-US" sz="1400" dirty="0" smtClean="0"/>
              <a:t>Deliver industry leading ASCI customer satisfaction scores and build solutions around the voice of the customer. </a:t>
            </a:r>
          </a:p>
          <a:p>
            <a:r>
              <a:rPr lang="en-US" sz="1400" dirty="0" smtClean="0"/>
              <a:t>Better track and react to market needs quickly. </a:t>
            </a:r>
          </a:p>
          <a:p>
            <a:r>
              <a:rPr lang="en-US" sz="1400" dirty="0" smtClean="0"/>
              <a:t>Etc. 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176950" y="1657077"/>
            <a:ext cx="7079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</a:t>
            </a:r>
            <a:r>
              <a:rPr lang="en-US" sz="2000" dirty="0" smtClean="0"/>
              <a:t>erform 8 points better than organizations that are not. </a:t>
            </a:r>
          </a:p>
          <a:p>
            <a:pPr algn="ctr"/>
            <a:r>
              <a:rPr lang="en-US" sz="2000" dirty="0" smtClean="0"/>
              <a:t>Spend $200B in marketing spending in more productive ways.  </a:t>
            </a:r>
          </a:p>
          <a:p>
            <a:pPr algn="ctr"/>
            <a:r>
              <a:rPr lang="en-US" sz="1200" dirty="0" smtClean="0"/>
              <a:t>McKinsey.</a:t>
            </a:r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770" y="6413064"/>
            <a:ext cx="902168" cy="37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33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6F5F7"/>
              </a:clrFrom>
              <a:clrTo>
                <a:srgbClr val="F6F5F7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497"/>
          <a:stretch/>
        </p:blipFill>
        <p:spPr>
          <a:xfrm>
            <a:off x="243450" y="5541910"/>
            <a:ext cx="951313" cy="906165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5909577"/>
              </p:ext>
            </p:extLst>
          </p:nvPr>
        </p:nvGraphicFramePr>
        <p:xfrm>
          <a:off x="5799114" y="5408560"/>
          <a:ext cx="14097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Image" r:id="rId4" imgW="1409400" imgH="1345680" progId="Photoshop.Image.15">
                  <p:embed/>
                </p:oleObj>
              </mc:Choice>
              <mc:Fallback>
                <p:oleObj name="Image" r:id="rId4" imgW="1409400" imgH="134568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>
                        <a:lum bright="70000" contrast="-70000"/>
                      </a:blip>
                      <a:stretch>
                        <a:fillRect/>
                      </a:stretch>
                    </p:blipFill>
                    <p:spPr>
                      <a:xfrm>
                        <a:off x="5799114" y="5408560"/>
                        <a:ext cx="1409700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1189650"/>
              </p:ext>
            </p:extLst>
          </p:nvPr>
        </p:nvGraphicFramePr>
        <p:xfrm>
          <a:off x="3851207" y="5541910"/>
          <a:ext cx="11303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" name="Image" r:id="rId6" imgW="1130040" imgH="1079280" progId="Photoshop.Image.15">
                  <p:embed/>
                </p:oleObj>
              </mc:Choice>
              <mc:Fallback>
                <p:oleObj name="Image" r:id="rId6" imgW="1130040" imgH="107928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>
                        <a:lum bright="70000" contrast="-70000"/>
                      </a:blip>
                      <a:stretch>
                        <a:fillRect/>
                      </a:stretch>
                    </p:blipFill>
                    <p:spPr>
                      <a:xfrm>
                        <a:off x="3851207" y="5541910"/>
                        <a:ext cx="11303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6683762"/>
              </p:ext>
            </p:extLst>
          </p:nvPr>
        </p:nvGraphicFramePr>
        <p:xfrm>
          <a:off x="7539445" y="5388131"/>
          <a:ext cx="13843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" name="Image" r:id="rId8" imgW="1383840" imgH="952200" progId="Photoshop.Image.15">
                  <p:embed/>
                </p:oleObj>
              </mc:Choice>
              <mc:Fallback>
                <p:oleObj name="Image" r:id="rId8" imgW="1383840" imgH="95220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>
                        <a:lum bright="70000" contrast="-70000"/>
                      </a:blip>
                      <a:stretch>
                        <a:fillRect/>
                      </a:stretch>
                    </p:blipFill>
                    <p:spPr>
                      <a:xfrm>
                        <a:off x="7539445" y="5388131"/>
                        <a:ext cx="13843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95854"/>
              </p:ext>
            </p:extLst>
          </p:nvPr>
        </p:nvGraphicFramePr>
        <p:xfrm>
          <a:off x="5471239" y="78262"/>
          <a:ext cx="14224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" name="Image" r:id="rId10" imgW="1422000" imgH="1015560" progId="Photoshop.Image.15">
                  <p:embed/>
                </p:oleObj>
              </mc:Choice>
              <mc:Fallback>
                <p:oleObj name="Image" r:id="rId10" imgW="1422000" imgH="101556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>
                        <a:lum bright="70000" contrast="-70000"/>
                      </a:blip>
                      <a:stretch>
                        <a:fillRect/>
                      </a:stretch>
                    </p:blipFill>
                    <p:spPr>
                      <a:xfrm>
                        <a:off x="5471239" y="78262"/>
                        <a:ext cx="14224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6261592"/>
              </p:ext>
            </p:extLst>
          </p:nvPr>
        </p:nvGraphicFramePr>
        <p:xfrm>
          <a:off x="7821931" y="2943842"/>
          <a:ext cx="1117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" name="Image" r:id="rId12" imgW="1117440" imgH="838080" progId="Photoshop.Image.15">
                  <p:embed/>
                </p:oleObj>
              </mc:Choice>
              <mc:Fallback>
                <p:oleObj name="Image" r:id="rId12" imgW="1117440" imgH="83808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>
                        <a:lum bright="70000" contrast="-70000"/>
                      </a:blip>
                      <a:stretch>
                        <a:fillRect/>
                      </a:stretch>
                    </p:blipFill>
                    <p:spPr>
                      <a:xfrm>
                        <a:off x="7821931" y="2943842"/>
                        <a:ext cx="11176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262055"/>
              </p:ext>
            </p:extLst>
          </p:nvPr>
        </p:nvGraphicFramePr>
        <p:xfrm>
          <a:off x="6843474" y="145154"/>
          <a:ext cx="14986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Image" r:id="rId14" imgW="1498320" imgH="1091880" progId="Photoshop.Image.15">
                  <p:embed/>
                </p:oleObj>
              </mc:Choice>
              <mc:Fallback>
                <p:oleObj name="Image" r:id="rId14" imgW="1498320" imgH="109188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>
                        <a:lum bright="70000" contrast="-70000"/>
                      </a:blip>
                      <a:stretch>
                        <a:fillRect/>
                      </a:stretch>
                    </p:blipFill>
                    <p:spPr>
                      <a:xfrm>
                        <a:off x="6843474" y="145154"/>
                        <a:ext cx="1498600" cy="109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543621"/>
              </p:ext>
            </p:extLst>
          </p:nvPr>
        </p:nvGraphicFramePr>
        <p:xfrm>
          <a:off x="103157" y="2715242"/>
          <a:ext cx="12319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" name="Image" r:id="rId16" imgW="1231560" imgH="1066320" progId="Photoshop.Image.15">
                  <p:embed/>
                </p:oleObj>
              </mc:Choice>
              <mc:Fallback>
                <p:oleObj name="Image" r:id="rId16" imgW="1231560" imgH="106632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>
                        <a:lum bright="70000" contrast="-70000"/>
                      </a:blip>
                      <a:stretch>
                        <a:fillRect/>
                      </a:stretch>
                    </p:blipFill>
                    <p:spPr>
                      <a:xfrm>
                        <a:off x="103157" y="2715242"/>
                        <a:ext cx="12319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lum bright="70000" contrast="-70000"/>
          </a:blip>
          <a:stretch>
            <a:fillRect/>
          </a:stretch>
        </p:blipFill>
        <p:spPr>
          <a:xfrm>
            <a:off x="7725028" y="1470181"/>
            <a:ext cx="1328700" cy="100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455" y="4052450"/>
            <a:ext cx="1436273" cy="10652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18" r="11496" b="23072"/>
          <a:stretch/>
        </p:blipFill>
        <p:spPr>
          <a:xfrm>
            <a:off x="137576" y="3985102"/>
            <a:ext cx="1258432" cy="11999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78" y="1525797"/>
            <a:ext cx="1149628" cy="9100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691"/>
          <a:stretch/>
        </p:blipFill>
        <p:spPr>
          <a:xfrm>
            <a:off x="1809345" y="5454653"/>
            <a:ext cx="1354500" cy="11497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746" y="4212114"/>
            <a:ext cx="1352068" cy="89976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04" y="242405"/>
            <a:ext cx="1241111" cy="9359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174" y="203852"/>
            <a:ext cx="1422551" cy="11170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035" y="128960"/>
            <a:ext cx="1372235" cy="103940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7">
            <a:lum bright="70000" contrast="-70000"/>
          </a:blip>
          <a:stretch>
            <a:fillRect/>
          </a:stretch>
        </p:blipFill>
        <p:spPr>
          <a:xfrm>
            <a:off x="5757564" y="1519978"/>
            <a:ext cx="1451250" cy="1047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8">
            <a:lum bright="70000" contrast="-70000"/>
          </a:blip>
          <a:stretch>
            <a:fillRect/>
          </a:stretch>
        </p:blipFill>
        <p:spPr>
          <a:xfrm>
            <a:off x="3702633" y="2897405"/>
            <a:ext cx="1593150" cy="970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9">
            <a:lum bright="70000" contrast="-70000"/>
          </a:blip>
          <a:stretch>
            <a:fillRect/>
          </a:stretch>
        </p:blipFill>
        <p:spPr>
          <a:xfrm>
            <a:off x="5892650" y="2843735"/>
            <a:ext cx="1238400" cy="106053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0">
            <a:lum bright="70000" contrast="-70000"/>
          </a:blip>
          <a:stretch>
            <a:fillRect/>
          </a:stretch>
        </p:blipFill>
        <p:spPr>
          <a:xfrm>
            <a:off x="1839177" y="1443115"/>
            <a:ext cx="1489950" cy="10864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1">
            <a:lum bright="70000" contrast="-70000"/>
          </a:blip>
          <a:stretch>
            <a:fillRect/>
          </a:stretch>
        </p:blipFill>
        <p:spPr>
          <a:xfrm>
            <a:off x="3613196" y="1373181"/>
            <a:ext cx="1618950" cy="1202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2">
            <a:lum bright="70000" contrast="-70000"/>
          </a:blip>
          <a:stretch>
            <a:fillRect/>
          </a:stretch>
        </p:blipFill>
        <p:spPr>
          <a:xfrm>
            <a:off x="1767420" y="2781948"/>
            <a:ext cx="1502850" cy="1164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3">
            <a:lum bright="70000" contrast="-70000"/>
          </a:blip>
          <a:stretch>
            <a:fillRect/>
          </a:stretch>
        </p:blipFill>
        <p:spPr>
          <a:xfrm>
            <a:off x="1767420" y="4142364"/>
            <a:ext cx="1438350" cy="12028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4">
            <a:lum bright="70000" contrast="-70000"/>
          </a:blip>
          <a:stretch>
            <a:fillRect/>
          </a:stretch>
        </p:blipFill>
        <p:spPr>
          <a:xfrm>
            <a:off x="3761174" y="4136223"/>
            <a:ext cx="1070700" cy="118986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4"/>
            <a:ext cx="9144000" cy="2583413"/>
          </a:xfrm>
          <a:solidFill>
            <a:srgbClr val="DDDDDD">
              <a:alpha val="27843"/>
            </a:srgb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b="1" dirty="0" smtClean="0"/>
              <a:t>INSIGHTS</a:t>
            </a:r>
          </a:p>
          <a:p>
            <a:pPr marL="0" indent="0" algn="ctr">
              <a:buNone/>
            </a:pPr>
            <a:r>
              <a:rPr lang="en-US" sz="5400" b="1" dirty="0" smtClean="0"/>
              <a:t>OPTIMIZATION</a:t>
            </a:r>
          </a:p>
          <a:p>
            <a:pPr marL="0" indent="0" algn="ctr">
              <a:buNone/>
            </a:pPr>
            <a:r>
              <a:rPr lang="en-US" sz="5400" b="1" dirty="0" smtClean="0"/>
              <a:t>EXPERIENCES</a:t>
            </a:r>
            <a:endParaRPr lang="en-US" sz="5400" b="1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523" y="6433412"/>
            <a:ext cx="902168" cy="37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26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3457" y="662735"/>
            <a:ext cx="5206400" cy="5797131"/>
          </a:xfrm>
          <a:solidFill>
            <a:schemeClr val="bg1">
              <a:lumMod val="85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9400" b="1" cap="all" dirty="0" smtClean="0"/>
              <a:t>Leveraging Data </a:t>
            </a:r>
            <a:r>
              <a:rPr lang="en-US" sz="9400" b="1" cap="all" dirty="0" smtClean="0"/>
              <a:t>is </a:t>
            </a:r>
            <a:r>
              <a:rPr lang="en-US" sz="9400" b="1" cap="all" dirty="0" smtClean="0"/>
              <a:t>MORE THAN MORE REPORTS</a:t>
            </a:r>
            <a:r>
              <a:rPr lang="en-US" sz="9400" b="1" cap="all" dirty="0" smtClean="0"/>
              <a:t>.</a:t>
            </a:r>
          </a:p>
          <a:p>
            <a:pPr marL="0" indent="0">
              <a:buNone/>
            </a:pPr>
            <a:endParaRPr lang="en-US" sz="6200" b="1" cap="all" dirty="0" smtClean="0"/>
          </a:p>
          <a:p>
            <a:pPr marL="0" indent="0">
              <a:buNone/>
            </a:pPr>
            <a:r>
              <a:rPr lang="en-US" sz="5700" b="1" cap="all" dirty="0" smtClean="0"/>
              <a:t>Or more data</a:t>
            </a:r>
          </a:p>
          <a:p>
            <a:pPr marL="0" indent="0">
              <a:buNone/>
            </a:pPr>
            <a:endParaRPr lang="en-US" sz="1900" b="1" cap="all" dirty="0"/>
          </a:p>
          <a:p>
            <a:pPr marL="0" indent="0">
              <a:buNone/>
            </a:pPr>
            <a:r>
              <a:rPr lang="en-US" sz="5700" b="1" cap="all" dirty="0" smtClean="0"/>
              <a:t>Or more data analysts </a:t>
            </a:r>
          </a:p>
          <a:p>
            <a:pPr marL="0" indent="0">
              <a:buNone/>
            </a:pPr>
            <a:endParaRPr lang="en-US" sz="1600" b="1" cap="all" dirty="0"/>
          </a:p>
          <a:p>
            <a:pPr marL="0" indent="0">
              <a:buNone/>
            </a:pPr>
            <a:r>
              <a:rPr lang="en-US" sz="5700" b="1" cap="all" dirty="0" smtClean="0"/>
              <a:t>or more BI software</a:t>
            </a:r>
            <a:endParaRPr lang="en-US" sz="5700" b="1" cap="all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90" y="4288707"/>
            <a:ext cx="3471620" cy="12242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04" y="1250699"/>
            <a:ext cx="2788393" cy="27883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1214" y="6590393"/>
            <a:ext cx="1242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CODEI, LLC ©</a:t>
            </a:r>
            <a:r>
              <a:rPr lang="en-US" sz="1100" dirty="0" smtClean="0"/>
              <a:t>2015</a:t>
            </a:r>
            <a:endParaRPr lang="en-US" sz="11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16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5" t="24444" r="11176" b="24445"/>
          <a:stretch/>
        </p:blipFill>
        <p:spPr>
          <a:xfrm>
            <a:off x="8471735" y="0"/>
            <a:ext cx="672264" cy="5834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116" y="6459866"/>
            <a:ext cx="902168" cy="37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5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93132" y="228600"/>
          <a:ext cx="9050867" cy="649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19740" y="1733490"/>
            <a:ext cx="443734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ANALYTICS ECOSYSTEM</a:t>
            </a:r>
            <a:endParaRPr lang="en-US" sz="6000" b="1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smtClean="0"/>
              <a:t>Integrate </a:t>
            </a:r>
            <a:r>
              <a:rPr lang="en-US" sz="1600" dirty="0"/>
              <a:t>inputs &amp; </a:t>
            </a:r>
            <a:r>
              <a:rPr lang="en-US" sz="1600" dirty="0" smtClean="0"/>
              <a:t>outputs.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smtClean="0"/>
              <a:t>Central </a:t>
            </a:r>
            <a:r>
              <a:rPr lang="en-US" sz="1600" dirty="0"/>
              <a:t>version of the </a:t>
            </a:r>
            <a:r>
              <a:rPr lang="en-US" sz="1600" dirty="0" smtClean="0"/>
              <a:t>truth.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smtClean="0"/>
              <a:t>Critical </a:t>
            </a:r>
            <a:r>
              <a:rPr lang="en-US" sz="1600" dirty="0"/>
              <a:t>active thinking across organization. </a:t>
            </a:r>
            <a:endParaRPr lang="en-US" sz="1600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smtClean="0"/>
              <a:t>Analysts/Business </a:t>
            </a:r>
            <a:r>
              <a:rPr lang="en-US" sz="1600" dirty="0"/>
              <a:t>owner partnerships. </a:t>
            </a:r>
            <a:endParaRPr lang="en-US" sz="1600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smtClean="0"/>
              <a:t>Continuous </a:t>
            </a:r>
            <a:r>
              <a:rPr lang="en-US" sz="1600" dirty="0" smtClean="0"/>
              <a:t>efforts</a:t>
            </a:r>
            <a:endParaRPr lang="en-US" sz="16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smtClean="0"/>
              <a:t>New positions, integration and collaboration. </a:t>
            </a:r>
            <a:endParaRPr lang="en-US" sz="1600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smtClean="0"/>
              <a:t>Data </a:t>
            </a:r>
            <a:r>
              <a:rPr lang="en-US" sz="1600" dirty="0" smtClean="0"/>
              <a:t>management and stewardship. 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5" t="24444" r="11176" b="24445"/>
          <a:stretch/>
        </p:blipFill>
        <p:spPr>
          <a:xfrm>
            <a:off x="8471735" y="0"/>
            <a:ext cx="672264" cy="583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35" y="103739"/>
            <a:ext cx="902168" cy="3759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555247"/>
            <a:ext cx="1242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CODEI, LLC ©</a:t>
            </a:r>
            <a:r>
              <a:rPr lang="en-US" sz="1100" dirty="0" smtClean="0"/>
              <a:t>2015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3688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9056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960349" y="919754"/>
            <a:ext cx="5069941" cy="26131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6" name="Flowchart: Magnetic Disk 55"/>
          <p:cNvSpPr/>
          <p:nvPr/>
        </p:nvSpPr>
        <p:spPr>
          <a:xfrm>
            <a:off x="5330558" y="3070162"/>
            <a:ext cx="1340320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Etc. </a:t>
            </a:r>
          </a:p>
          <a:p>
            <a:pPr algn="ctr"/>
            <a:r>
              <a:rPr lang="en-US" sz="800" dirty="0" smtClean="0"/>
              <a:t>Multiple</a:t>
            </a:r>
            <a:endParaRPr lang="en-US" sz="1050" dirty="0" smtClean="0"/>
          </a:p>
        </p:txBody>
      </p:sp>
      <p:sp>
        <p:nvSpPr>
          <p:cNvPr id="55" name="Flowchart: Magnetic Disk 54"/>
          <p:cNvSpPr/>
          <p:nvPr/>
        </p:nvSpPr>
        <p:spPr>
          <a:xfrm>
            <a:off x="5330558" y="2793623"/>
            <a:ext cx="1340320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Social</a:t>
            </a:r>
          </a:p>
          <a:p>
            <a:pPr algn="ctr"/>
            <a:r>
              <a:rPr lang="en-US" sz="800" dirty="0" smtClean="0"/>
              <a:t>Lottery and/or Vendor</a:t>
            </a:r>
            <a:endParaRPr lang="en-US" sz="1050" dirty="0" smtClean="0"/>
          </a:p>
        </p:txBody>
      </p:sp>
      <p:sp>
        <p:nvSpPr>
          <p:cNvPr id="51" name="Flowchart: Magnetic Disk 50"/>
          <p:cNvSpPr/>
          <p:nvPr/>
        </p:nvSpPr>
        <p:spPr>
          <a:xfrm>
            <a:off x="3842084" y="3070162"/>
            <a:ext cx="1340320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Email</a:t>
            </a:r>
          </a:p>
          <a:p>
            <a:pPr algn="ctr"/>
            <a:r>
              <a:rPr lang="en-US" sz="800" dirty="0" smtClean="0"/>
              <a:t>Lottery and/or </a:t>
            </a:r>
            <a:r>
              <a:rPr lang="en-US" sz="900" dirty="0" smtClean="0"/>
              <a:t>Vendor</a:t>
            </a:r>
            <a:endParaRPr lang="en-US" sz="1050" dirty="0" smtClean="0"/>
          </a:p>
        </p:txBody>
      </p:sp>
      <p:sp>
        <p:nvSpPr>
          <p:cNvPr id="39" name="Flowchart: Magnetic Disk 38"/>
          <p:cNvSpPr/>
          <p:nvPr/>
        </p:nvSpPr>
        <p:spPr>
          <a:xfrm>
            <a:off x="3842084" y="2791422"/>
            <a:ext cx="1340320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Retailer Hotline</a:t>
            </a:r>
            <a:endParaRPr lang="en-US" sz="700" dirty="0" smtClean="0"/>
          </a:p>
          <a:p>
            <a:pPr algn="ctr"/>
            <a:r>
              <a:rPr lang="en-US" sz="700" dirty="0" smtClean="0"/>
              <a:t>Lottery and/or Vendor(s)</a:t>
            </a:r>
            <a:endParaRPr lang="en-US" sz="1050" dirty="0"/>
          </a:p>
        </p:txBody>
      </p:sp>
      <p:sp>
        <p:nvSpPr>
          <p:cNvPr id="43" name="Flowchart: Magnetic Disk 42"/>
          <p:cNvSpPr/>
          <p:nvPr/>
        </p:nvSpPr>
        <p:spPr>
          <a:xfrm>
            <a:off x="2301082" y="3066598"/>
            <a:ext cx="1340320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Customer Service</a:t>
            </a:r>
            <a:endParaRPr lang="en-US" sz="700" dirty="0" smtClean="0"/>
          </a:p>
          <a:p>
            <a:pPr algn="ctr"/>
            <a:r>
              <a:rPr lang="en-US" sz="700" dirty="0" smtClean="0"/>
              <a:t>Lottery and/or Vendor(s)</a:t>
            </a:r>
            <a:endParaRPr lang="en-US" sz="1050" dirty="0"/>
          </a:p>
        </p:txBody>
      </p:sp>
      <p:sp>
        <p:nvSpPr>
          <p:cNvPr id="40" name="Flowchart: Magnetic Disk 39"/>
          <p:cNvSpPr/>
          <p:nvPr/>
        </p:nvSpPr>
        <p:spPr>
          <a:xfrm>
            <a:off x="2305880" y="2775460"/>
            <a:ext cx="1340320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Retailer Servicing</a:t>
            </a:r>
            <a:endParaRPr lang="en-US" sz="700" dirty="0"/>
          </a:p>
          <a:p>
            <a:pPr algn="ctr"/>
            <a:r>
              <a:rPr lang="en-US" sz="700" dirty="0" smtClean="0"/>
              <a:t>Vendor(s)</a:t>
            </a:r>
            <a:endParaRPr lang="en-US" sz="1050" dirty="0"/>
          </a:p>
        </p:txBody>
      </p:sp>
      <p:sp>
        <p:nvSpPr>
          <p:cNvPr id="42" name="Flowchart: Magnetic Disk 41"/>
          <p:cNvSpPr/>
          <p:nvPr/>
        </p:nvSpPr>
        <p:spPr>
          <a:xfrm>
            <a:off x="5327689" y="2513217"/>
            <a:ext cx="1340320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Security</a:t>
            </a:r>
            <a:endParaRPr lang="en-US" sz="700" dirty="0" smtClean="0"/>
          </a:p>
          <a:p>
            <a:pPr algn="ctr"/>
            <a:r>
              <a:rPr lang="en-US" sz="700" dirty="0" smtClean="0"/>
              <a:t>Lottery and/or Vendor(s)</a:t>
            </a:r>
            <a:endParaRPr lang="en-US" sz="1050" dirty="0"/>
          </a:p>
        </p:txBody>
      </p:sp>
      <p:sp>
        <p:nvSpPr>
          <p:cNvPr id="41" name="Flowchart: Magnetic Disk 40"/>
          <p:cNvSpPr/>
          <p:nvPr/>
        </p:nvSpPr>
        <p:spPr>
          <a:xfrm>
            <a:off x="5333991" y="2224566"/>
            <a:ext cx="1340320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Distribution</a:t>
            </a:r>
          </a:p>
          <a:p>
            <a:pPr algn="ctr"/>
            <a:r>
              <a:rPr lang="en-US" sz="700" dirty="0" smtClean="0"/>
              <a:t>Lottery and/or Vendor(s)</a:t>
            </a:r>
            <a:endParaRPr lang="en-US" sz="1050" dirty="0"/>
          </a:p>
        </p:txBody>
      </p:sp>
      <p:sp>
        <p:nvSpPr>
          <p:cNvPr id="50" name="Flowchart: Magnetic Disk 49"/>
          <p:cNvSpPr/>
          <p:nvPr/>
        </p:nvSpPr>
        <p:spPr>
          <a:xfrm>
            <a:off x="5331867" y="1950436"/>
            <a:ext cx="1340320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Licensing</a:t>
            </a:r>
          </a:p>
          <a:p>
            <a:pPr algn="ctr"/>
            <a:r>
              <a:rPr lang="en-US" sz="700" dirty="0" smtClean="0"/>
              <a:t> Lottery and/or Vendor(s)</a:t>
            </a:r>
            <a:endParaRPr lang="en-US" sz="1050" dirty="0"/>
          </a:p>
        </p:txBody>
      </p:sp>
      <p:sp>
        <p:nvSpPr>
          <p:cNvPr id="38" name="Flowchart: Magnetic Disk 37"/>
          <p:cNvSpPr/>
          <p:nvPr/>
        </p:nvSpPr>
        <p:spPr>
          <a:xfrm>
            <a:off x="5337726" y="1660621"/>
            <a:ext cx="1340320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Tel-Sell</a:t>
            </a:r>
          </a:p>
          <a:p>
            <a:pPr algn="ctr"/>
            <a:r>
              <a:rPr lang="en-US" sz="700" dirty="0" smtClean="0"/>
              <a:t> Lottery and/or Vendor(s)</a:t>
            </a:r>
            <a:endParaRPr lang="en-US" sz="1050" dirty="0"/>
          </a:p>
        </p:txBody>
      </p:sp>
      <p:sp>
        <p:nvSpPr>
          <p:cNvPr id="37" name="Flowchart: Magnetic Disk 36"/>
          <p:cNvSpPr/>
          <p:nvPr/>
        </p:nvSpPr>
        <p:spPr>
          <a:xfrm>
            <a:off x="5340373" y="1370426"/>
            <a:ext cx="1340320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Drawing</a:t>
            </a:r>
          </a:p>
          <a:p>
            <a:pPr algn="ctr"/>
            <a:r>
              <a:rPr lang="en-US" sz="700" dirty="0" smtClean="0"/>
              <a:t> Lottery and/or Vendor(s)</a:t>
            </a:r>
            <a:endParaRPr lang="en-US" sz="1050" dirty="0"/>
          </a:p>
        </p:txBody>
      </p:sp>
      <p:sp>
        <p:nvSpPr>
          <p:cNvPr id="44" name="Flowchart: Magnetic Disk 43"/>
          <p:cNvSpPr/>
          <p:nvPr/>
        </p:nvSpPr>
        <p:spPr>
          <a:xfrm>
            <a:off x="3842091" y="2522657"/>
            <a:ext cx="1340320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Analytics</a:t>
            </a:r>
          </a:p>
          <a:p>
            <a:pPr algn="ctr"/>
            <a:r>
              <a:rPr lang="en-US" sz="700" dirty="0" smtClean="0"/>
              <a:t> Lottery and/or Vendor(s)</a:t>
            </a:r>
            <a:endParaRPr lang="en-US" sz="1050" dirty="0"/>
          </a:p>
        </p:txBody>
      </p:sp>
      <p:sp>
        <p:nvSpPr>
          <p:cNvPr id="46" name="Flowchart: Magnetic Disk 45"/>
          <p:cNvSpPr/>
          <p:nvPr/>
        </p:nvSpPr>
        <p:spPr>
          <a:xfrm>
            <a:off x="5337182" y="1063041"/>
            <a:ext cx="1340320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Product</a:t>
            </a:r>
          </a:p>
          <a:p>
            <a:pPr algn="ctr"/>
            <a:r>
              <a:rPr lang="en-US" sz="700" dirty="0" smtClean="0"/>
              <a:t> Lottery and/or Vendor(s)</a:t>
            </a:r>
            <a:endParaRPr lang="en-US" sz="1050" dirty="0"/>
          </a:p>
        </p:txBody>
      </p:sp>
      <p:sp>
        <p:nvSpPr>
          <p:cNvPr id="48" name="Flowchart: Magnetic Disk 47"/>
          <p:cNvSpPr/>
          <p:nvPr/>
        </p:nvSpPr>
        <p:spPr>
          <a:xfrm>
            <a:off x="3842084" y="2226329"/>
            <a:ext cx="1340320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Loyalty</a:t>
            </a:r>
          </a:p>
          <a:p>
            <a:pPr algn="ctr"/>
            <a:r>
              <a:rPr lang="en-US" sz="700" dirty="0" smtClean="0"/>
              <a:t> Lottery and/or Vendor(s)</a:t>
            </a:r>
            <a:endParaRPr lang="en-US" sz="1050" dirty="0"/>
          </a:p>
        </p:txBody>
      </p:sp>
      <p:sp>
        <p:nvSpPr>
          <p:cNvPr id="36" name="Flowchart: Magnetic Disk 35"/>
          <p:cNvSpPr/>
          <p:nvPr/>
        </p:nvSpPr>
        <p:spPr>
          <a:xfrm>
            <a:off x="3833627" y="1921520"/>
            <a:ext cx="1340320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Mobile</a:t>
            </a:r>
          </a:p>
          <a:p>
            <a:pPr algn="ctr"/>
            <a:r>
              <a:rPr lang="en-US" sz="700" dirty="0" smtClean="0"/>
              <a:t> Lottery and/or Vendor(s)</a:t>
            </a:r>
            <a:endParaRPr lang="en-US" sz="1050" dirty="0"/>
          </a:p>
        </p:txBody>
      </p:sp>
      <p:sp>
        <p:nvSpPr>
          <p:cNvPr id="45" name="Flowchart: Magnetic Disk 44"/>
          <p:cNvSpPr/>
          <p:nvPr/>
        </p:nvSpPr>
        <p:spPr>
          <a:xfrm>
            <a:off x="2310678" y="2505069"/>
            <a:ext cx="1340320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 smtClean="0"/>
              <a:t>i</a:t>
            </a:r>
            <a:r>
              <a:rPr lang="en-US" sz="1050" dirty="0" smtClean="0"/>
              <a:t>-Lottery</a:t>
            </a:r>
          </a:p>
          <a:p>
            <a:pPr algn="ctr"/>
            <a:r>
              <a:rPr lang="en-US" sz="700" dirty="0" smtClean="0"/>
              <a:t> Lottery and/or Vendor(s)</a:t>
            </a:r>
            <a:endParaRPr lang="en-US" sz="1050" dirty="0"/>
          </a:p>
        </p:txBody>
      </p:sp>
      <p:sp>
        <p:nvSpPr>
          <p:cNvPr id="34" name="Flowchart: Magnetic Disk 33"/>
          <p:cNvSpPr/>
          <p:nvPr/>
        </p:nvSpPr>
        <p:spPr>
          <a:xfrm>
            <a:off x="2310678" y="2226329"/>
            <a:ext cx="1340320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2</a:t>
            </a:r>
            <a:r>
              <a:rPr lang="en-US" sz="1050" baseline="30000" dirty="0" smtClean="0"/>
              <a:t>nd</a:t>
            </a:r>
            <a:r>
              <a:rPr lang="en-US" sz="1050" dirty="0" smtClean="0"/>
              <a:t> Chance</a:t>
            </a:r>
          </a:p>
          <a:p>
            <a:pPr algn="ctr"/>
            <a:r>
              <a:rPr lang="en-US" sz="700" dirty="0" smtClean="0"/>
              <a:t> Lottery and/or Vendor(s)</a:t>
            </a:r>
            <a:endParaRPr lang="en-US" sz="1050" dirty="0"/>
          </a:p>
        </p:txBody>
      </p:sp>
      <p:sp>
        <p:nvSpPr>
          <p:cNvPr id="33" name="Flowchart: Magnetic Disk 32"/>
          <p:cNvSpPr/>
          <p:nvPr/>
        </p:nvSpPr>
        <p:spPr>
          <a:xfrm>
            <a:off x="2303341" y="1935191"/>
            <a:ext cx="1340320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Web</a:t>
            </a:r>
          </a:p>
          <a:p>
            <a:pPr algn="ctr"/>
            <a:r>
              <a:rPr lang="en-US" sz="700" dirty="0" smtClean="0"/>
              <a:t> Lottery and/or Vendor(s)</a:t>
            </a:r>
            <a:endParaRPr lang="en-US" sz="1050" dirty="0"/>
          </a:p>
        </p:txBody>
      </p:sp>
      <p:sp>
        <p:nvSpPr>
          <p:cNvPr id="49" name="Flowchart: Magnetic Disk 48"/>
          <p:cNvSpPr/>
          <p:nvPr/>
        </p:nvSpPr>
        <p:spPr>
          <a:xfrm>
            <a:off x="2294870" y="1640412"/>
            <a:ext cx="1340320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Promotion</a:t>
            </a:r>
          </a:p>
          <a:p>
            <a:pPr algn="ctr"/>
            <a:r>
              <a:rPr lang="en-US" sz="700" dirty="0" smtClean="0"/>
              <a:t> Lottery and/or Vendor(s)</a:t>
            </a:r>
            <a:endParaRPr lang="en-US" sz="1050" dirty="0"/>
          </a:p>
        </p:txBody>
      </p:sp>
      <p:sp>
        <p:nvSpPr>
          <p:cNvPr id="32" name="Flowchart: Magnetic Disk 31"/>
          <p:cNvSpPr/>
          <p:nvPr/>
        </p:nvSpPr>
        <p:spPr>
          <a:xfrm>
            <a:off x="2294876" y="1335608"/>
            <a:ext cx="1340320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Transaction</a:t>
            </a:r>
          </a:p>
          <a:p>
            <a:pPr algn="ctr"/>
            <a:r>
              <a:rPr lang="en-US" sz="700" dirty="0" smtClean="0"/>
              <a:t> Lottery and/or Vendor(s)</a:t>
            </a:r>
            <a:endParaRPr lang="en-US" sz="1050" dirty="0"/>
          </a:p>
        </p:txBody>
      </p:sp>
      <p:sp>
        <p:nvSpPr>
          <p:cNvPr id="4" name="Flowchart: Magnetic Disk 3"/>
          <p:cNvSpPr/>
          <p:nvPr/>
        </p:nvSpPr>
        <p:spPr>
          <a:xfrm>
            <a:off x="2291028" y="1021399"/>
            <a:ext cx="1351905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SFA</a:t>
            </a:r>
          </a:p>
          <a:p>
            <a:pPr algn="ctr"/>
            <a:r>
              <a:rPr lang="en-US" sz="700" dirty="0" smtClean="0"/>
              <a:t> Lottery and/or Vendor(s_</a:t>
            </a:r>
            <a:endParaRPr lang="en-US" sz="105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18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04058" y="3524807"/>
            <a:ext cx="538252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DISPARATE DATA INPUTS/OUTPUTS</a:t>
            </a:r>
            <a:endParaRPr lang="en-US" sz="5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limits </a:t>
            </a:r>
            <a:r>
              <a:rPr lang="en-US" sz="1400" dirty="0" smtClean="0"/>
              <a:t>value potential of data,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reduces efficiencies and value derived from technology automation,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impacts overall optimizations efforts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presents increasing data </a:t>
            </a:r>
            <a:r>
              <a:rPr lang="en-US" sz="1400" dirty="0" smtClean="0"/>
              <a:t>integrity and security </a:t>
            </a:r>
            <a:r>
              <a:rPr lang="en-US" sz="1400" dirty="0" smtClean="0"/>
              <a:t>risks. </a:t>
            </a:r>
            <a:endParaRPr lang="en-US" sz="1400" dirty="0"/>
          </a:p>
        </p:txBody>
      </p:sp>
      <p:sp>
        <p:nvSpPr>
          <p:cNvPr id="52" name="Flowchart: Magnetic Disk 51"/>
          <p:cNvSpPr/>
          <p:nvPr/>
        </p:nvSpPr>
        <p:spPr>
          <a:xfrm>
            <a:off x="3825160" y="1628334"/>
            <a:ext cx="1340320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CRM</a:t>
            </a:r>
          </a:p>
          <a:p>
            <a:pPr algn="ctr"/>
            <a:r>
              <a:rPr lang="en-US" sz="700" dirty="0" smtClean="0"/>
              <a:t> Lottery and/or Vendor</a:t>
            </a:r>
            <a:endParaRPr lang="en-US" sz="1050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6555247"/>
            <a:ext cx="1242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CODEI, LLC ©</a:t>
            </a:r>
            <a:r>
              <a:rPr lang="en-US" sz="1100" dirty="0" smtClean="0"/>
              <a:t>2015</a:t>
            </a:r>
            <a:endParaRPr lang="en-US" sz="1100" dirty="0"/>
          </a:p>
        </p:txBody>
      </p:sp>
      <p:sp>
        <p:nvSpPr>
          <p:cNvPr id="47" name="Flowchart: Magnetic Disk 46"/>
          <p:cNvSpPr/>
          <p:nvPr/>
        </p:nvSpPr>
        <p:spPr>
          <a:xfrm>
            <a:off x="3829479" y="1346963"/>
            <a:ext cx="1340320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Accounting</a:t>
            </a:r>
          </a:p>
          <a:p>
            <a:pPr algn="ctr"/>
            <a:r>
              <a:rPr lang="en-US" sz="700" dirty="0" smtClean="0"/>
              <a:t> Lottery</a:t>
            </a:r>
            <a:endParaRPr lang="en-US" sz="1050" dirty="0"/>
          </a:p>
        </p:txBody>
      </p:sp>
      <p:sp>
        <p:nvSpPr>
          <p:cNvPr id="35" name="Flowchart: Magnetic Disk 34"/>
          <p:cNvSpPr/>
          <p:nvPr/>
        </p:nvSpPr>
        <p:spPr>
          <a:xfrm>
            <a:off x="3837946" y="1042168"/>
            <a:ext cx="1340320" cy="3394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Claims</a:t>
            </a:r>
          </a:p>
          <a:p>
            <a:pPr algn="ctr"/>
            <a:r>
              <a:rPr lang="en-US" sz="700" dirty="0" smtClean="0"/>
              <a:t> Lottery and/or Vendor(s)</a:t>
            </a:r>
            <a:endParaRPr lang="en-US" sz="1050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5" t="24444" r="11176" b="24445"/>
          <a:stretch/>
        </p:blipFill>
        <p:spPr>
          <a:xfrm>
            <a:off x="8471735" y="0"/>
            <a:ext cx="672264" cy="58347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084" y="6424845"/>
            <a:ext cx="902168" cy="37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6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466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59" y="2727002"/>
            <a:ext cx="7317146" cy="3777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1428" y="6538913"/>
            <a:ext cx="1573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CODEI, LLC ©</a:t>
            </a:r>
            <a:r>
              <a:rPr lang="en-US" sz="1100" dirty="0" smtClean="0"/>
              <a:t>2015</a:t>
            </a:r>
            <a:endParaRPr lang="en-US" sz="11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466" y="463987"/>
            <a:ext cx="8621968" cy="1570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 smtClean="0"/>
              <a:t>EFFECTING AND SUSTAINING CHANGE REQUIRES </a:t>
            </a:r>
            <a:r>
              <a:rPr lang="en-US" sz="4400" dirty="0" smtClean="0"/>
              <a:t>AGILE, ITERATIVE </a:t>
            </a:r>
            <a:r>
              <a:rPr lang="en-US" sz="4400" dirty="0" smtClean="0"/>
              <a:t>WORK ACROSS MULTIPLE </a:t>
            </a:r>
            <a:r>
              <a:rPr lang="en-US" sz="4400" dirty="0" smtClean="0"/>
              <a:t>PATHS.</a:t>
            </a:r>
            <a:endParaRPr lang="en-US" sz="3200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5" t="24444" r="11176" b="24445"/>
          <a:stretch/>
        </p:blipFill>
        <p:spPr>
          <a:xfrm>
            <a:off x="8471735" y="0"/>
            <a:ext cx="672264" cy="5834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0" y="6504154"/>
            <a:ext cx="764704" cy="3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913" y="388408"/>
            <a:ext cx="4438650" cy="6469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Playership</a:t>
            </a:r>
            <a:r>
              <a:rPr lang="en-US" dirty="0" smtClean="0"/>
              <a:t> </a:t>
            </a:r>
            <a:r>
              <a:rPr lang="en-US" dirty="0" smtClean="0"/>
              <a:t>attrition &amp; apathy. 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Spending and frequency declines. 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Diminishing </a:t>
            </a:r>
            <a:r>
              <a:rPr lang="en-US" dirty="0" smtClean="0"/>
              <a:t>returns/results, </a:t>
            </a:r>
            <a:r>
              <a:rPr lang="en-US" dirty="0" smtClean="0"/>
              <a:t>existing </a:t>
            </a:r>
            <a:r>
              <a:rPr lang="en-US" dirty="0" smtClean="0"/>
              <a:t>products and tactics</a:t>
            </a:r>
            <a:r>
              <a:rPr lang="en-US" dirty="0" smtClean="0"/>
              <a:t>. </a:t>
            </a:r>
          </a:p>
          <a:p>
            <a:pPr marL="457200" lvl="1" indent="0">
              <a:buNone/>
            </a:pPr>
            <a:endParaRPr lang="en-US" sz="2100" dirty="0"/>
          </a:p>
          <a:p>
            <a:pPr marL="0" lvl="1" indent="0">
              <a:buNone/>
            </a:pPr>
            <a:r>
              <a:rPr lang="en-US" sz="2800" dirty="0" smtClean="0"/>
              <a:t>Retailers expect more</a:t>
            </a:r>
            <a:r>
              <a:rPr lang="en-US" dirty="0" smtClean="0"/>
              <a:t>. </a:t>
            </a:r>
          </a:p>
          <a:p>
            <a:pPr marL="0" lvl="1" indent="0">
              <a:buNone/>
            </a:pPr>
            <a:endParaRPr lang="en-US" sz="2100" dirty="0"/>
          </a:p>
          <a:p>
            <a:pPr marL="0" lvl="1" indent="0">
              <a:buNone/>
            </a:pPr>
            <a:r>
              <a:rPr lang="en-US" sz="2800" dirty="0" smtClean="0"/>
              <a:t>Profitable network growth.</a:t>
            </a:r>
          </a:p>
          <a:p>
            <a:pPr marL="0" lvl="1" indent="0">
              <a:buNone/>
            </a:pPr>
            <a:endParaRPr lang="en-US" sz="2800" dirty="0" smtClean="0"/>
          </a:p>
          <a:p>
            <a:pPr marL="0" lvl="1" indent="0">
              <a:buNone/>
            </a:pPr>
            <a:r>
              <a:rPr lang="en-US" sz="2800" dirty="0" smtClean="0"/>
              <a:t>Changing gaming expectations &amp; demands. </a:t>
            </a:r>
            <a:endParaRPr lang="en-US" sz="2800" dirty="0"/>
          </a:p>
          <a:p>
            <a:pPr marL="457200" lvl="1" indent="0">
              <a:buNone/>
            </a:pPr>
            <a:endParaRPr lang="en-US" sz="2100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4632960" y="-60960"/>
            <a:ext cx="4511040" cy="6918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Lottery Industry Challenges</a:t>
            </a:r>
            <a:r>
              <a:rPr lang="en-US" sz="4400" b="1" dirty="0" smtClean="0"/>
              <a:t>. </a:t>
            </a:r>
            <a:endParaRPr lang="en-US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894026" y="6590671"/>
            <a:ext cx="1242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CODEI, LLC ©</a:t>
            </a:r>
            <a:r>
              <a:rPr lang="en-US" sz="1100" dirty="0" smtClean="0"/>
              <a:t>2015</a:t>
            </a:r>
            <a:endParaRPr lang="en-US" sz="11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5" t="24444" r="11176" b="24445"/>
          <a:stretch/>
        </p:blipFill>
        <p:spPr>
          <a:xfrm>
            <a:off x="8471735" y="0"/>
            <a:ext cx="672264" cy="583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809" y="6403176"/>
            <a:ext cx="899754" cy="37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8467"/>
            <a:ext cx="9144000" cy="1446550"/>
          </a:xfrm>
          <a:prstGeom prst="rect">
            <a:avLst/>
          </a:prstGeom>
          <a:solidFill>
            <a:srgbClr val="DBDBDB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VISION FOR A </a:t>
            </a:r>
          </a:p>
          <a:p>
            <a:r>
              <a:rPr lang="en-US" sz="4400" b="1" dirty="0" smtClean="0"/>
              <a:t>CENTRALIZED </a:t>
            </a:r>
            <a:r>
              <a:rPr lang="en-US" sz="4400" b="1" dirty="0" smtClean="0"/>
              <a:t>DATA </a:t>
            </a:r>
            <a:r>
              <a:rPr lang="en-US" sz="4400" b="1" dirty="0" smtClean="0"/>
              <a:t>STRATEGY</a:t>
            </a:r>
            <a:r>
              <a:rPr lang="en-US" sz="3200" b="1" dirty="0" smtClean="0"/>
              <a:t>.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" t="25255" r="93" b="15671"/>
          <a:stretch/>
        </p:blipFill>
        <p:spPr>
          <a:xfrm>
            <a:off x="0" y="1456267"/>
            <a:ext cx="9144000" cy="5401733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5" t="24444" r="11176" b="24445"/>
          <a:stretch/>
        </p:blipFill>
        <p:spPr>
          <a:xfrm>
            <a:off x="8471735" y="0"/>
            <a:ext cx="672264" cy="583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221" y="6482005"/>
            <a:ext cx="902168" cy="37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5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99" y="262551"/>
            <a:ext cx="7886700" cy="1325563"/>
          </a:xfrm>
        </p:spPr>
        <p:txBody>
          <a:bodyPr/>
          <a:lstStyle/>
          <a:p>
            <a:r>
              <a:rPr lang="en-US" b="1" dirty="0" smtClean="0"/>
              <a:t>1. START AT THE BEGINNING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21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2099" y="2038908"/>
            <a:ext cx="8671240" cy="3992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ESTABLISH A VISION</a:t>
            </a:r>
          </a:p>
          <a:p>
            <a:pPr marL="0" indent="0" algn="ctr">
              <a:buNone/>
            </a:pPr>
            <a:r>
              <a:rPr lang="en-US" dirty="0" smtClean="0"/>
              <a:t>ESTABLISH A CHAMPION(S)</a:t>
            </a:r>
          </a:p>
          <a:p>
            <a:pPr marL="0" indent="0" algn="ctr">
              <a:buNone/>
            </a:pPr>
            <a:r>
              <a:rPr lang="en-US" dirty="0" smtClean="0"/>
              <a:t>CENTRALIZE THE EFFORT.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221" y="6482005"/>
            <a:ext cx="902168" cy="37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21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748" y="971810"/>
            <a:ext cx="8818075" cy="4351338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1600" dirty="0"/>
              <a:t>DATA COMPETENCY</a:t>
            </a:r>
          </a:p>
          <a:p>
            <a:pPr lvl="2"/>
            <a:r>
              <a:rPr lang="en-US" sz="1400" dirty="0"/>
              <a:t>Where is it being created? Who is creating it? Where/how is it being stored? </a:t>
            </a:r>
          </a:p>
          <a:p>
            <a:pPr lvl="2"/>
            <a:r>
              <a:rPr lang="en-US" sz="1400" dirty="0"/>
              <a:t>What definitions and descriptions are being used?</a:t>
            </a:r>
          </a:p>
          <a:p>
            <a:pPr lvl="2"/>
            <a:r>
              <a:rPr lang="en-US" sz="1400" dirty="0"/>
              <a:t>What are current data </a:t>
            </a:r>
            <a:r>
              <a:rPr lang="en-US" sz="1400" dirty="0" smtClean="0"/>
              <a:t>discovery &amp; management </a:t>
            </a:r>
            <a:r>
              <a:rPr lang="en-US" sz="1400" dirty="0"/>
              <a:t>practices, who cares for what? </a:t>
            </a:r>
          </a:p>
          <a:p>
            <a:pPr marL="457200" lvl="1" indent="0">
              <a:buNone/>
            </a:pPr>
            <a:r>
              <a:rPr lang="en-US" sz="1600" dirty="0" smtClean="0"/>
              <a:t>TECHNOLOGY </a:t>
            </a:r>
            <a:r>
              <a:rPr lang="en-US" sz="1600" dirty="0"/>
              <a:t>COMPETENCY</a:t>
            </a:r>
          </a:p>
          <a:p>
            <a:pPr lvl="2"/>
            <a:r>
              <a:rPr lang="en-US" sz="1400" dirty="0"/>
              <a:t>What software is being utilized? For data? For discovery? For sales &amp; marketing? </a:t>
            </a:r>
          </a:p>
          <a:p>
            <a:pPr lvl="2"/>
            <a:r>
              <a:rPr lang="en-US" sz="1400" dirty="0"/>
              <a:t>How is data being integrated?</a:t>
            </a:r>
          </a:p>
          <a:p>
            <a:pPr lvl="2"/>
            <a:r>
              <a:rPr lang="en-US" sz="1400" dirty="0"/>
              <a:t>What automation technologies are in place to leverage data?</a:t>
            </a:r>
            <a:endParaRPr lang="en-US" sz="1600" dirty="0"/>
          </a:p>
          <a:p>
            <a:pPr marL="457200" lvl="1" indent="0">
              <a:buNone/>
            </a:pPr>
            <a:r>
              <a:rPr lang="en-US" sz="1600" dirty="0"/>
              <a:t>CUSTOMER COMPETENCY – PLAYER, RETAILER</a:t>
            </a:r>
          </a:p>
          <a:p>
            <a:pPr lvl="2"/>
            <a:r>
              <a:rPr lang="en-US" sz="1400" dirty="0"/>
              <a:t>What do you know about them?</a:t>
            </a:r>
          </a:p>
          <a:p>
            <a:pPr lvl="2"/>
            <a:r>
              <a:rPr lang="en-US" sz="1400" dirty="0"/>
              <a:t>How is data being used to help them, improve their experience, improve products being offered? </a:t>
            </a:r>
            <a:endParaRPr lang="en-US" sz="1600" dirty="0"/>
          </a:p>
          <a:p>
            <a:pPr marL="457200" lvl="1" indent="0">
              <a:buNone/>
            </a:pPr>
            <a:r>
              <a:rPr lang="en-US" sz="1600" dirty="0" smtClean="0"/>
              <a:t>ORGANIZATION COMPETENCY</a:t>
            </a:r>
            <a:endParaRPr lang="en-US" sz="1600" dirty="0"/>
          </a:p>
          <a:p>
            <a:pPr lvl="2"/>
            <a:r>
              <a:rPr lang="en-US" sz="1400" dirty="0"/>
              <a:t>Who is looking at what? What reports are in place? What analytics? Who is sharing and engaging organization? </a:t>
            </a:r>
          </a:p>
          <a:p>
            <a:pPr lvl="2"/>
            <a:r>
              <a:rPr lang="en-US" sz="1400" dirty="0"/>
              <a:t>What does the “data team” look like”? Who drives the analytics process and how? How are they accountable? What are their goals? </a:t>
            </a:r>
          </a:p>
          <a:p>
            <a:pPr lvl="2"/>
            <a:r>
              <a:rPr lang="en-US" sz="1400" dirty="0"/>
              <a:t>What integration and collaboration exists? </a:t>
            </a:r>
          </a:p>
          <a:p>
            <a:pPr marL="457200" lvl="1" indent="0">
              <a:buNone/>
            </a:pPr>
            <a:r>
              <a:rPr lang="en-US" sz="1600" dirty="0" smtClean="0"/>
              <a:t>APPLICATION COMPETENCY</a:t>
            </a:r>
            <a:endParaRPr lang="en-US" sz="1600" dirty="0"/>
          </a:p>
          <a:p>
            <a:pPr lvl="2"/>
            <a:r>
              <a:rPr lang="en-US" sz="1400" dirty="0"/>
              <a:t>How is data and its learning being applied to improve decisions? Improve products/services/communications? </a:t>
            </a:r>
          </a:p>
          <a:p>
            <a:pPr lvl="2"/>
            <a:r>
              <a:rPr lang="en-US" sz="1400" dirty="0" smtClean="0"/>
              <a:t>How actionable are reports? </a:t>
            </a:r>
          </a:p>
          <a:p>
            <a:pPr lvl="2"/>
            <a:r>
              <a:rPr lang="en-US" sz="1400" dirty="0" smtClean="0"/>
              <a:t>What </a:t>
            </a:r>
            <a:r>
              <a:rPr lang="en-US" sz="1400" dirty="0"/>
              <a:t>critical thinking skills are in place? And how is it being nurtured?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22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5153" y="202369"/>
            <a:ext cx="55565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/>
              <a:t>2. CONDUCT </a:t>
            </a:r>
            <a:r>
              <a:rPr lang="en-US" sz="4400" b="1" dirty="0"/>
              <a:t>AN AUDIT</a:t>
            </a:r>
            <a:endParaRPr lang="en-US" sz="105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221" y="6482005"/>
            <a:ext cx="902168" cy="37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86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955" y="508299"/>
            <a:ext cx="7886700" cy="5126761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/>
              <a:t>3. PLAN, PRIORITIZE AND FOCUS 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What are the short, mid and longer term objectives of the organization? </a:t>
            </a:r>
            <a:endParaRPr lang="en-US" sz="1800" dirty="0"/>
          </a:p>
          <a:p>
            <a:pPr lvl="1"/>
            <a:r>
              <a:rPr lang="en-US" sz="1800" dirty="0" smtClean="0"/>
              <a:t>What does the organization need to know/have access to be able to accomplish their goals? Organization? By Department? </a:t>
            </a:r>
          </a:p>
          <a:p>
            <a:pPr lvl="1"/>
            <a:r>
              <a:rPr lang="en-US" sz="1800" dirty="0" smtClean="0"/>
              <a:t>Create a resourced plan. </a:t>
            </a:r>
          </a:p>
          <a:p>
            <a:pPr lvl="2"/>
            <a:r>
              <a:rPr lang="en-US" sz="1400" dirty="0" smtClean="0"/>
              <a:t>What organizational shifts and new processes are necessary? </a:t>
            </a:r>
          </a:p>
          <a:p>
            <a:pPr lvl="2"/>
            <a:r>
              <a:rPr lang="en-US" sz="1400" dirty="0" smtClean="0"/>
              <a:t>What new resources are necessary? </a:t>
            </a:r>
          </a:p>
          <a:p>
            <a:pPr lvl="2"/>
            <a:r>
              <a:rPr lang="en-US" sz="1400" dirty="0" smtClean="0"/>
              <a:t>How will organizational sharing and engagement be addressed? </a:t>
            </a:r>
          </a:p>
          <a:p>
            <a:pPr lvl="2"/>
            <a:r>
              <a:rPr lang="en-US" sz="1400" dirty="0" smtClean="0"/>
              <a:t>How will discovery and critical thinking skills be nurtured? 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12732" y="3883937"/>
            <a:ext cx="19351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3 – 3 – 3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221" y="6482005"/>
            <a:ext cx="902168" cy="37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88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4. FOLLOW PRINCIPLES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8143"/>
            <a:ext cx="7121116" cy="4728409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Prioritize</a:t>
            </a:r>
          </a:p>
          <a:p>
            <a:pPr algn="ctr"/>
            <a:r>
              <a:rPr lang="en-US" sz="2400" dirty="0" smtClean="0"/>
              <a:t>Optimize</a:t>
            </a:r>
          </a:p>
          <a:p>
            <a:pPr algn="ctr"/>
            <a:r>
              <a:rPr lang="en-US" sz="2400" dirty="0" smtClean="0"/>
              <a:t>Integrate</a:t>
            </a:r>
          </a:p>
          <a:p>
            <a:pPr algn="ctr"/>
            <a:r>
              <a:rPr lang="en-US" sz="2400" dirty="0" smtClean="0"/>
              <a:t>Understand</a:t>
            </a:r>
          </a:p>
          <a:p>
            <a:pPr algn="ctr"/>
            <a:r>
              <a:rPr lang="en-US" sz="2400" dirty="0" smtClean="0"/>
              <a:t>Iterate</a:t>
            </a:r>
          </a:p>
          <a:p>
            <a:pPr algn="ctr"/>
            <a:r>
              <a:rPr lang="en-US" sz="2400" dirty="0" smtClean="0"/>
              <a:t>Inspire</a:t>
            </a:r>
          </a:p>
          <a:p>
            <a:pPr algn="ctr"/>
            <a:r>
              <a:rPr lang="en-US" sz="2400" dirty="0" smtClean="0"/>
              <a:t>Inform</a:t>
            </a:r>
          </a:p>
          <a:p>
            <a:pPr algn="ctr"/>
            <a:r>
              <a:rPr lang="en-US" sz="2400" dirty="0" smtClean="0"/>
              <a:t>Transform</a:t>
            </a:r>
          </a:p>
          <a:p>
            <a:pPr algn="ctr"/>
            <a:r>
              <a:rPr lang="en-US" sz="2400" dirty="0" smtClean="0"/>
              <a:t>Resource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124" y="6356351"/>
            <a:ext cx="902168" cy="37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56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6645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DEVELOPING </a:t>
            </a:r>
            <a:r>
              <a:rPr lang="en-US" dirty="0" smtClean="0">
                <a:sym typeface="Wingdings" panose="05000000000000000000" pitchFamily="2" charset="2"/>
              </a:rPr>
              <a:t>DIAGNOSING UNDERSTANDING OPTIMIZING PREDICTING DIRECTING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139" y="1290768"/>
            <a:ext cx="6213511" cy="41423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1087" y="5510009"/>
            <a:ext cx="71976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JOURNEY, NOT A DESTINATION</a:t>
            </a:r>
            <a:endParaRPr lang="en-US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555247"/>
            <a:ext cx="1242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CODEI, LLC ©</a:t>
            </a:r>
            <a:r>
              <a:rPr lang="en-US" sz="1100" dirty="0" smtClean="0"/>
              <a:t>2015</a:t>
            </a:r>
            <a:endParaRPr lang="en-US" sz="11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809" y="6442197"/>
            <a:ext cx="902168" cy="37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52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2863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86374"/>
            <a:ext cx="9144000" cy="157162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cap="all" dirty="0" smtClean="0"/>
              <a:t>The Lottery Player Is Different  </a:t>
            </a:r>
          </a:p>
          <a:p>
            <a:pPr marL="0" indent="0" algn="ctr">
              <a:buNone/>
            </a:pPr>
            <a:r>
              <a:rPr lang="en-US" sz="3600" cap="all" dirty="0" smtClean="0"/>
              <a:t>(and it isn’t only Millennials). </a:t>
            </a:r>
            <a:endParaRPr lang="en-US" sz="4800" cap="all" dirty="0" smtClean="0"/>
          </a:p>
          <a:p>
            <a:pPr marL="0" indent="0" algn="ctr">
              <a:buNone/>
            </a:pPr>
            <a:endParaRPr lang="en-US" sz="43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78" y="978478"/>
            <a:ext cx="8073043" cy="396578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35478" y="619431"/>
            <a:ext cx="7886700" cy="124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YESTERDAY                       TODAY                        TOMORROW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5" t="24444" r="11176" b="24445"/>
          <a:stretch/>
        </p:blipFill>
        <p:spPr>
          <a:xfrm>
            <a:off x="8471735" y="0"/>
            <a:ext cx="672264" cy="5834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7780" y="6590671"/>
            <a:ext cx="1573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CODEI, LLC ©</a:t>
            </a:r>
            <a:r>
              <a:rPr lang="en-US" sz="1100" dirty="0" smtClean="0"/>
              <a:t>2015</a:t>
            </a:r>
            <a:endParaRPr lang="en-US" sz="11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873613" y="2331068"/>
            <a:ext cx="1548565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“I want what I want when I want it (and I know I can have it).”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2743" y="1269558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50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5" t="-1197"/>
          <a:stretch/>
        </p:blipFill>
        <p:spPr>
          <a:xfrm>
            <a:off x="0" y="414867"/>
            <a:ext cx="9144000" cy="6443133"/>
          </a:xfrm>
        </p:spPr>
      </p:pic>
      <p:sp>
        <p:nvSpPr>
          <p:cNvPr id="5" name="Rectangle 4"/>
          <p:cNvSpPr/>
          <p:nvPr/>
        </p:nvSpPr>
        <p:spPr>
          <a:xfrm>
            <a:off x="1" y="0"/>
            <a:ext cx="9144000" cy="2065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732" y="76545"/>
            <a:ext cx="89746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MOBILE </a:t>
            </a:r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GAMING RESHAPING THE INDUSTRY AND RESETTING EXPECTATIONS.</a:t>
            </a:r>
            <a:endParaRPr lang="en-US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4276" y="6356351"/>
            <a:ext cx="1028917" cy="42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3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0"/>
            <a:ext cx="6858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0" y="5083277"/>
            <a:ext cx="9144000" cy="1384198"/>
          </a:xfrm>
          <a:prstGeom prst="rect">
            <a:avLst/>
          </a:prstGeom>
          <a:solidFill>
            <a:srgbClr val="E7E6E6">
              <a:lumMod val="25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en-US" sz="4400" b="1" noProof="0" dirty="0" smtClean="0">
                <a:solidFill>
                  <a:srgbClr val="ED7D31"/>
                </a:solidFill>
                <a:latin typeface="Calibri" panose="020F0502020204030204"/>
              </a:rPr>
              <a:t>everything is</a:t>
            </a:r>
            <a:r>
              <a:rPr lang="en-US" sz="4400" b="1" dirty="0">
                <a:solidFill>
                  <a:srgbClr val="ED7D31"/>
                </a:solidFill>
                <a:latin typeface="Calibri" panose="020F0502020204030204"/>
              </a:rPr>
              <a:t> </a:t>
            </a:r>
            <a:r>
              <a:rPr lang="en-US" sz="4400" b="1" dirty="0" smtClean="0">
                <a:solidFill>
                  <a:srgbClr val="ED7D31"/>
                </a:solidFill>
                <a:latin typeface="Calibri" panose="020F0502020204030204"/>
              </a:rPr>
              <a:t>A</a:t>
            </a:r>
            <a: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</a:rPr>
              <a:t> SWIPE AWAY</a:t>
            </a:r>
            <a:endParaRPr kumimoji="0" lang="en-US" sz="4000" b="1" i="0" u="none" strike="noStrike" kern="1200" cap="all" spc="0" normalizeH="0" baseline="0" noProof="0" dirty="0" smtClean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</a:t>
            </a:r>
            <a:r>
              <a:rPr kumimoji="0" lang="en-US" sz="2000" b="0" i="0" u="none" strike="noStrike" kern="1200" cap="all" spc="0" normalizeH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ISN’T A COMMUNICATION CHANNEL, INSTEAD A NEW WAY TO ENGAGE</a:t>
            </a:r>
            <a:r>
              <a:rPr kumimoji="0" lang="en-US" b="0" i="0" u="none" strike="noStrike" kern="1200" cap="all" spc="0" normalizeH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all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ENTERTAINMENT – INFORMATION – ACCESS – OPTIONS – CONNECTIONs</a:t>
            </a:r>
            <a:endParaRPr kumimoji="0" lang="en-US" b="0" i="0" u="none" strike="noStrike" kern="1200" cap="all" spc="0" normalizeH="0" baseline="0" noProof="0" dirty="0" smtClean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550223"/>
            <a:ext cx="1242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CODEI, LLC ©</a:t>
            </a:r>
            <a:r>
              <a:rPr lang="en-US" sz="1100" dirty="0" smtClean="0"/>
              <a:t>2015</a:t>
            </a:r>
            <a:endParaRPr lang="en-US" sz="11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5" t="24444" r="11176" b="24445"/>
          <a:stretch/>
        </p:blipFill>
        <p:spPr>
          <a:xfrm>
            <a:off x="8471735" y="0"/>
            <a:ext cx="672264" cy="58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5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2" y="0"/>
            <a:ext cx="9144001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50802" y="4490741"/>
            <a:ext cx="9143999" cy="1913467"/>
          </a:xfrm>
          <a:prstGeom prst="rect">
            <a:avLst/>
          </a:prstGeom>
          <a:solidFill>
            <a:srgbClr val="F2F2F2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44215" y="3736042"/>
            <a:ext cx="933082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cap="all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3200" b="1" cap="all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3600" b="1" cap="all" dirty="0" smtClean="0">
                <a:solidFill>
                  <a:schemeClr val="bg1">
                    <a:lumMod val="50000"/>
                  </a:schemeClr>
                </a:solidFill>
              </a:rPr>
              <a:t>Shouting </a:t>
            </a:r>
            <a:r>
              <a:rPr lang="en-US" sz="3600" b="1" cap="all" dirty="0">
                <a:solidFill>
                  <a:schemeClr val="bg1">
                    <a:lumMod val="50000"/>
                  </a:schemeClr>
                </a:solidFill>
              </a:rPr>
              <a:t>singular messages, </a:t>
            </a:r>
            <a:endParaRPr lang="en-US" sz="3600" b="1" cap="al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3600" b="1" cap="all" dirty="0" smtClean="0"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en-US" sz="3600" b="1" cap="all" dirty="0">
                <a:solidFill>
                  <a:schemeClr val="bg1">
                    <a:lumMod val="50000"/>
                  </a:schemeClr>
                </a:solidFill>
              </a:rPr>
              <a:t>matter how loud, will </a:t>
            </a:r>
            <a:endParaRPr lang="en-US" sz="3600" b="1" cap="al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3600" b="1" cap="all" dirty="0" smtClean="0">
                <a:solidFill>
                  <a:schemeClr val="bg1">
                    <a:lumMod val="50000"/>
                  </a:schemeClr>
                </a:solidFill>
              </a:rPr>
              <a:t>no longer </a:t>
            </a:r>
            <a:r>
              <a:rPr lang="en-US" sz="3600" b="1" cap="all" dirty="0">
                <a:solidFill>
                  <a:schemeClr val="bg1">
                    <a:lumMod val="50000"/>
                  </a:schemeClr>
                </a:solidFill>
              </a:rPr>
              <a:t>work.  </a:t>
            </a:r>
          </a:p>
          <a:p>
            <a:endParaRPr lang="en-US" sz="2400" cap="all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35788" y="6596390"/>
            <a:ext cx="1573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CODEI, LLC ©</a:t>
            </a:r>
            <a:r>
              <a:rPr lang="en-US" sz="1100" dirty="0" smtClean="0"/>
              <a:t>2015</a:t>
            </a:r>
            <a:endParaRPr lang="en-US" sz="1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5" t="24444" r="11176" b="24445"/>
          <a:stretch/>
        </p:blipFill>
        <p:spPr>
          <a:xfrm>
            <a:off x="8471735" y="0"/>
            <a:ext cx="672264" cy="583474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6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736594"/>
            <a:ext cx="9131028" cy="2006600"/>
          </a:xfrm>
          <a:prstGeom prst="rect">
            <a:avLst/>
          </a:prstGeom>
          <a:solidFill>
            <a:srgbClr val="F2F2F2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93741" y="832574"/>
            <a:ext cx="771845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514600" algn="l"/>
              </a:tabLst>
            </a:pPr>
            <a:r>
              <a:rPr lang="en-US" sz="4000" b="1" cap="all" dirty="0" smtClean="0">
                <a:solidFill>
                  <a:schemeClr val="bg1">
                    <a:lumMod val="50000"/>
                  </a:schemeClr>
                </a:solidFill>
              </a:rPr>
              <a:t>Communication networks, </a:t>
            </a:r>
          </a:p>
          <a:p>
            <a:pPr algn="ctr">
              <a:tabLst>
                <a:tab pos="2514600" algn="l"/>
              </a:tabLst>
            </a:pPr>
            <a:r>
              <a:rPr lang="en-US" sz="4000" b="1" cap="all" dirty="0" smtClean="0">
                <a:solidFill>
                  <a:schemeClr val="bg1">
                    <a:lumMod val="50000"/>
                  </a:schemeClr>
                </a:solidFill>
              </a:rPr>
              <a:t>circles of influence and </a:t>
            </a:r>
          </a:p>
          <a:p>
            <a:pPr algn="ctr">
              <a:tabLst>
                <a:tab pos="2514600" algn="l"/>
              </a:tabLst>
            </a:pPr>
            <a:r>
              <a:rPr lang="en-US" sz="4000" b="1" cap="all" dirty="0" smtClean="0">
                <a:solidFill>
                  <a:schemeClr val="bg1">
                    <a:lumMod val="50000"/>
                  </a:schemeClr>
                </a:solidFill>
              </a:rPr>
              <a:t>places to connect are vast. </a:t>
            </a:r>
          </a:p>
          <a:p>
            <a:endParaRPr lang="en-US" sz="2800" cap="all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2000" cap="all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2000" cap="all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2000" cap="all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CFC"/>
              </a:clrFrom>
              <a:clrTo>
                <a:srgbClr val="FFFC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131" y="2960441"/>
            <a:ext cx="1354402" cy="135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3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8" y="1981987"/>
            <a:ext cx="4739489" cy="473948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63869" y="2682043"/>
            <a:ext cx="317500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/>
              <a:t>2/3</a:t>
            </a:r>
            <a:r>
              <a:rPr lang="en-US" sz="4800" dirty="0" smtClean="0"/>
              <a:t>rds</a:t>
            </a:r>
            <a:r>
              <a:rPr lang="en-US" dirty="0" smtClean="0"/>
              <a:t> </a:t>
            </a:r>
          </a:p>
          <a:p>
            <a:pPr algn="ctr"/>
            <a:r>
              <a:rPr lang="en-US" sz="1600" dirty="0" smtClean="0"/>
              <a:t>of Decisions Customers Make Are Informed By The Quality of Their Experiences Along the Journey</a:t>
            </a:r>
          </a:p>
          <a:p>
            <a:endParaRPr lang="en-US" sz="1000" dirty="0" smtClean="0"/>
          </a:p>
          <a:p>
            <a:r>
              <a:rPr lang="en-US" sz="1000" dirty="0" smtClean="0"/>
              <a:t>Digitizing </a:t>
            </a:r>
            <a:r>
              <a:rPr lang="en-US" sz="1000" dirty="0"/>
              <a:t>the consumer decision journey. June 2014. McKinsey &amp; Company.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 sz="2000" b="1" cap="all" dirty="0" smtClean="0"/>
          </a:p>
          <a:p>
            <a:r>
              <a:rPr lang="en-US" sz="4400" b="1" cap="all" dirty="0" smtClean="0"/>
              <a:t>The entire </a:t>
            </a:r>
            <a:r>
              <a:rPr lang="en-US" sz="4400" b="1" cap="all" dirty="0" smtClean="0"/>
              <a:t>JOURNEY </a:t>
            </a:r>
            <a:r>
              <a:rPr lang="en-US" sz="4400" b="1" cap="all" dirty="0" smtClean="0"/>
              <a:t>INFLUENCES </a:t>
            </a:r>
            <a:r>
              <a:rPr lang="en-US" sz="4400" b="1" cap="all" dirty="0" smtClean="0"/>
              <a:t>beliefs, decisions, transactions.</a:t>
            </a:r>
            <a:endParaRPr lang="en-US" sz="4400" b="1" cap="al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990" y="6290544"/>
            <a:ext cx="1191879" cy="49673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2904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721773"/>
          </a:xfrm>
          <a:solidFill>
            <a:srgbClr val="F2F2F2">
              <a:alpha val="47059"/>
            </a:srgbClr>
          </a:solidFill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latin typeface="+mn-lt"/>
              </a:rPr>
              <a:t>GROWING DEMAND FOR ALWAYS </a:t>
            </a:r>
            <a:br>
              <a:rPr lang="en-US" sz="4900" b="1" dirty="0" smtClean="0">
                <a:latin typeface="+mn-lt"/>
              </a:rPr>
            </a:br>
            <a:r>
              <a:rPr lang="en-US" sz="4900" b="1" dirty="0" smtClean="0">
                <a:latin typeface="+mn-lt"/>
              </a:rPr>
              <a:t>ON MARKETING. </a:t>
            </a:r>
            <a:r>
              <a:rPr lang="en-US" sz="4900" dirty="0" smtClean="0">
                <a:latin typeface="+mn-lt"/>
              </a:rPr>
              <a:t/>
            </a:r>
            <a:br>
              <a:rPr lang="en-US" sz="49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(TRADITIONAL TACTICS ARE COSTING MORE AND DELIVERING LESS)</a:t>
            </a:r>
            <a:endParaRPr lang="en-US" sz="2700" dirty="0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51" y="1814378"/>
            <a:ext cx="6683539" cy="4907098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194546" y="2243071"/>
            <a:ext cx="3998648" cy="3684588"/>
          </a:xfrm>
          <a:solidFill>
            <a:srgbClr val="F2F2F2">
              <a:alpha val="34118"/>
            </a:srgb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3600" b="1" dirty="0" smtClean="0"/>
              <a:t>Then</a:t>
            </a:r>
          </a:p>
          <a:p>
            <a:pPr marL="0" indent="0" algn="ctr">
              <a:buNone/>
            </a:pPr>
            <a:r>
              <a:rPr lang="en-US" sz="2400" b="1" dirty="0" smtClean="0"/>
              <a:t>Single focused campaigns built around drawing shows, TV advertising, radio, outdoor and retail POP and pushed broadly to market. </a:t>
            </a:r>
            <a:endParaRPr lang="en-US" sz="2400" b="1" dirty="0"/>
          </a:p>
        </p:txBody>
      </p:sp>
      <p:sp>
        <p:nvSpPr>
          <p:cNvPr id="10" name="Content Placeholder 8"/>
          <p:cNvSpPr>
            <a:spLocks noGrp="1"/>
          </p:cNvSpPr>
          <p:nvPr>
            <p:ph sz="half" idx="2"/>
          </p:nvPr>
        </p:nvSpPr>
        <p:spPr>
          <a:xfrm>
            <a:off x="4861872" y="2276938"/>
            <a:ext cx="4129727" cy="4190503"/>
          </a:xfrm>
          <a:solidFill>
            <a:srgbClr val="F2F2F2">
              <a:alpha val="34118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Now</a:t>
            </a:r>
          </a:p>
          <a:p>
            <a:pPr marL="0" indent="0" algn="ctr">
              <a:buNone/>
            </a:pPr>
            <a:r>
              <a:rPr lang="en-US" sz="2400" b="1" dirty="0"/>
              <a:t>Always on marketing driving towards </a:t>
            </a:r>
            <a:r>
              <a:rPr lang="en-US" sz="2400" b="1" dirty="0" smtClean="0"/>
              <a:t>informed, helpful, personalized</a:t>
            </a:r>
            <a:r>
              <a:rPr lang="en-US" sz="2400" b="1" dirty="0"/>
              <a:t>, content rich </a:t>
            </a:r>
            <a:r>
              <a:rPr lang="en-US" sz="2400" b="1" dirty="0" smtClean="0"/>
              <a:t>experiences leveraging a </a:t>
            </a:r>
            <a:r>
              <a:rPr lang="en-US" sz="2400" b="1" dirty="0"/>
              <a:t>set of constantly evolving and expanding marketing </a:t>
            </a:r>
            <a:r>
              <a:rPr lang="en-US" sz="2400" b="1" dirty="0" smtClean="0"/>
              <a:t>tactics.</a:t>
            </a:r>
          </a:p>
          <a:p>
            <a:pPr lvl="1">
              <a:spcBef>
                <a:spcPts val="0"/>
              </a:spcBef>
            </a:pPr>
            <a:r>
              <a:rPr lang="en-US" sz="1400" dirty="0" smtClean="0"/>
              <a:t>Continuous test and learn.</a:t>
            </a:r>
          </a:p>
          <a:p>
            <a:pPr lvl="1">
              <a:spcBef>
                <a:spcPts val="0"/>
              </a:spcBef>
            </a:pPr>
            <a:r>
              <a:rPr lang="en-US" sz="1400" dirty="0" smtClean="0"/>
              <a:t>Less campaigns, more connections.</a:t>
            </a:r>
          </a:p>
          <a:p>
            <a:pPr lvl="1">
              <a:spcBef>
                <a:spcPts val="0"/>
              </a:spcBef>
            </a:pPr>
            <a:r>
              <a:rPr lang="en-US" sz="1400" dirty="0" smtClean="0"/>
              <a:t>Agile and responsive. </a:t>
            </a:r>
          </a:p>
          <a:p>
            <a:pPr lvl="1">
              <a:spcBef>
                <a:spcPts val="0"/>
              </a:spcBef>
            </a:pPr>
            <a:r>
              <a:rPr lang="en-US" sz="1400" dirty="0" smtClean="0"/>
              <a:t>Segmented and informed. </a:t>
            </a:r>
          </a:p>
          <a:p>
            <a:pPr marL="0" indent="0" algn="ctr">
              <a:buNone/>
            </a:pPr>
            <a:endParaRPr lang="en-US" sz="2400" b="1" dirty="0" smtClean="0"/>
          </a:p>
        </p:txBody>
      </p:sp>
      <p:sp>
        <p:nvSpPr>
          <p:cNvPr id="11" name="Right Arrow 10"/>
          <p:cNvSpPr/>
          <p:nvPr/>
        </p:nvSpPr>
        <p:spPr>
          <a:xfrm>
            <a:off x="4311542" y="3132667"/>
            <a:ext cx="550331" cy="2506133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6596390"/>
            <a:ext cx="1242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CODEI, LLC ©</a:t>
            </a:r>
            <a:r>
              <a:rPr lang="en-US" sz="1100" dirty="0" smtClean="0"/>
              <a:t>2015</a:t>
            </a:r>
            <a:endParaRPr lang="en-US" sz="11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834" y="6448957"/>
            <a:ext cx="929415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0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0459" y="2644"/>
            <a:ext cx="9164459" cy="6874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cap="all" dirty="0"/>
          </a:p>
        </p:txBody>
      </p:sp>
      <p:sp>
        <p:nvSpPr>
          <p:cNvPr id="6" name="TextBox 5"/>
          <p:cNvSpPr txBox="1"/>
          <p:nvPr/>
        </p:nvSpPr>
        <p:spPr>
          <a:xfrm>
            <a:off x="6469014" y="6615650"/>
            <a:ext cx="1573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CODEI, LLC ©</a:t>
            </a:r>
            <a:r>
              <a:rPr lang="en-US" sz="1100" dirty="0" smtClean="0"/>
              <a:t>2015</a:t>
            </a:r>
            <a:endParaRPr lang="en-US" sz="11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84F46-D3CF-4B26-A26B-510C4DC39A3E}" type="slidenum">
              <a:rPr lang="en-US" smtClean="0"/>
              <a:t>9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52450" y="4631688"/>
            <a:ext cx="8370474" cy="1926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Informed and helpful experiences</a:t>
            </a:r>
            <a:r>
              <a:rPr lang="en-US" sz="24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Real-time, responsive </a:t>
            </a:r>
            <a:r>
              <a:rPr lang="en-US" sz="2400" dirty="0" smtClean="0"/>
              <a:t>advertising and communications.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Rich, relevant and value added content.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Frictionless exploration and transaction processes.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1628" y="813137"/>
            <a:ext cx="5606173" cy="36892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94849" y="2766971"/>
            <a:ext cx="5822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cap="all" dirty="0" smtClean="0"/>
              <a:t>Claims</a:t>
            </a:r>
            <a:endParaRPr lang="en-US" sz="1000" cap="all" dirty="0"/>
          </a:p>
        </p:txBody>
      </p:sp>
      <p:sp>
        <p:nvSpPr>
          <p:cNvPr id="12" name="TextBox 11"/>
          <p:cNvSpPr txBox="1"/>
          <p:nvPr/>
        </p:nvSpPr>
        <p:spPr>
          <a:xfrm>
            <a:off x="5758920" y="3001627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cap="all" dirty="0" smtClean="0"/>
              <a:t>At Retail</a:t>
            </a:r>
            <a:endParaRPr lang="en-US" sz="1000" cap="all" dirty="0"/>
          </a:p>
        </p:txBody>
      </p:sp>
      <p:sp>
        <p:nvSpPr>
          <p:cNvPr id="13" name="TextBox 12"/>
          <p:cNvSpPr txBox="1"/>
          <p:nvPr/>
        </p:nvSpPr>
        <p:spPr>
          <a:xfrm>
            <a:off x="6255672" y="3335140"/>
            <a:ext cx="598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cap="all" dirty="0" smtClean="0"/>
              <a:t>Mobile</a:t>
            </a:r>
            <a:endParaRPr lang="en-US" sz="1000" cap="all" dirty="0"/>
          </a:p>
        </p:txBody>
      </p:sp>
      <p:sp>
        <p:nvSpPr>
          <p:cNvPr id="14" name="TextBox 13"/>
          <p:cNvSpPr txBox="1"/>
          <p:nvPr/>
        </p:nvSpPr>
        <p:spPr>
          <a:xfrm>
            <a:off x="5911010" y="3687696"/>
            <a:ext cx="6767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cap="all" dirty="0" smtClean="0"/>
              <a:t>Vending</a:t>
            </a:r>
            <a:endParaRPr lang="en-US" sz="1000" cap="all" dirty="0"/>
          </a:p>
        </p:txBody>
      </p:sp>
      <p:sp>
        <p:nvSpPr>
          <p:cNvPr id="15" name="TextBox 14"/>
          <p:cNvSpPr txBox="1"/>
          <p:nvPr/>
        </p:nvSpPr>
        <p:spPr>
          <a:xfrm>
            <a:off x="5094704" y="3948739"/>
            <a:ext cx="7136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cap="all" dirty="0" err="1" smtClean="0"/>
              <a:t>i</a:t>
            </a:r>
            <a:r>
              <a:rPr lang="en-US" sz="1000" cap="all" dirty="0" smtClean="0"/>
              <a:t>-Lottery</a:t>
            </a:r>
            <a:endParaRPr lang="en-US" sz="1000" cap="all" dirty="0"/>
          </a:p>
        </p:txBody>
      </p:sp>
      <p:sp>
        <p:nvSpPr>
          <p:cNvPr id="16" name="TextBox 15"/>
          <p:cNvSpPr txBox="1"/>
          <p:nvPr/>
        </p:nvSpPr>
        <p:spPr>
          <a:xfrm>
            <a:off x="3988187" y="4054271"/>
            <a:ext cx="3930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cap="all" dirty="0" smtClean="0"/>
              <a:t>App</a:t>
            </a:r>
            <a:endParaRPr lang="en-US" sz="1000" cap="all" dirty="0"/>
          </a:p>
        </p:txBody>
      </p:sp>
      <p:sp>
        <p:nvSpPr>
          <p:cNvPr id="17" name="TextBox 16"/>
          <p:cNvSpPr txBox="1"/>
          <p:nvPr/>
        </p:nvSpPr>
        <p:spPr>
          <a:xfrm>
            <a:off x="2569940" y="3948738"/>
            <a:ext cx="824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cap="all" dirty="0" smtClean="0"/>
              <a:t>2</a:t>
            </a:r>
            <a:r>
              <a:rPr lang="en-US" sz="1000" cap="all" baseline="30000" dirty="0" smtClean="0"/>
              <a:t>nd</a:t>
            </a:r>
            <a:r>
              <a:rPr lang="en-US" sz="1000" cap="all" dirty="0" smtClean="0"/>
              <a:t> Chance</a:t>
            </a:r>
            <a:endParaRPr lang="en-US" sz="1000" cap="all" dirty="0"/>
          </a:p>
        </p:txBody>
      </p:sp>
      <p:sp>
        <p:nvSpPr>
          <p:cNvPr id="18" name="TextBox 17"/>
          <p:cNvSpPr txBox="1"/>
          <p:nvPr/>
        </p:nvSpPr>
        <p:spPr>
          <a:xfrm>
            <a:off x="1771812" y="3687696"/>
            <a:ext cx="6479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cap="all" dirty="0" smtClean="0"/>
              <a:t>Website</a:t>
            </a:r>
            <a:endParaRPr lang="en-US" sz="1000" cap="all" dirty="0"/>
          </a:p>
        </p:txBody>
      </p:sp>
      <p:sp>
        <p:nvSpPr>
          <p:cNvPr id="19" name="TextBox 18"/>
          <p:cNvSpPr txBox="1"/>
          <p:nvPr/>
        </p:nvSpPr>
        <p:spPr>
          <a:xfrm>
            <a:off x="1573774" y="3335140"/>
            <a:ext cx="5581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cap="all" dirty="0" smtClean="0"/>
              <a:t>Social</a:t>
            </a:r>
            <a:endParaRPr lang="en-US" sz="1000" cap="all" dirty="0"/>
          </a:p>
        </p:txBody>
      </p:sp>
      <p:sp>
        <p:nvSpPr>
          <p:cNvPr id="20" name="TextBox 19"/>
          <p:cNvSpPr txBox="1"/>
          <p:nvPr/>
        </p:nvSpPr>
        <p:spPr>
          <a:xfrm>
            <a:off x="1853307" y="3016793"/>
            <a:ext cx="7489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cap="all" dirty="0" err="1" smtClean="0"/>
              <a:t>Cust</a:t>
            </a:r>
            <a:r>
              <a:rPr lang="en-US" sz="1000" cap="all" dirty="0" smtClean="0"/>
              <a:t> </a:t>
            </a:r>
            <a:r>
              <a:rPr lang="en-US" sz="1000" cap="all" dirty="0" err="1" smtClean="0"/>
              <a:t>Serv</a:t>
            </a:r>
            <a:endParaRPr lang="en-US" sz="1000" cap="all" dirty="0"/>
          </a:p>
        </p:txBody>
      </p:sp>
      <p:sp>
        <p:nvSpPr>
          <p:cNvPr id="21" name="TextBox 20"/>
          <p:cNvSpPr txBox="1"/>
          <p:nvPr/>
        </p:nvSpPr>
        <p:spPr>
          <a:xfrm>
            <a:off x="2721741" y="2775262"/>
            <a:ext cx="7553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cap="all" dirty="0" smtClean="0"/>
              <a:t>Products</a:t>
            </a:r>
            <a:endParaRPr lang="en-US" sz="1000" cap="all" dirty="0"/>
          </a:p>
        </p:txBody>
      </p:sp>
      <p:sp>
        <p:nvSpPr>
          <p:cNvPr id="22" name="TextBox 21"/>
          <p:cNvSpPr txBox="1"/>
          <p:nvPr/>
        </p:nvSpPr>
        <p:spPr>
          <a:xfrm>
            <a:off x="4903084" y="1630648"/>
            <a:ext cx="1319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cap="all" dirty="0" smtClean="0"/>
              <a:t>Promotions</a:t>
            </a:r>
          </a:p>
          <a:p>
            <a:r>
              <a:rPr lang="en-US" sz="1000" cap="all" dirty="0" smtClean="0"/>
              <a:t>Survey</a:t>
            </a:r>
          </a:p>
          <a:p>
            <a:r>
              <a:rPr lang="en-US" sz="1000" cap="all" dirty="0" smtClean="0"/>
              <a:t>Push notifications</a:t>
            </a:r>
          </a:p>
          <a:p>
            <a:r>
              <a:rPr lang="en-US" sz="1000" cap="all" dirty="0" smtClean="0"/>
              <a:t>Etc. </a:t>
            </a:r>
          </a:p>
        </p:txBody>
      </p:sp>
      <p:cxnSp>
        <p:nvCxnSpPr>
          <p:cNvPr id="24" name="Straight Arrow Connector 23"/>
          <p:cNvCxnSpPr>
            <a:endCxn id="22" idx="1"/>
          </p:cNvCxnSpPr>
          <p:nvPr/>
        </p:nvCxnSpPr>
        <p:spPr>
          <a:xfrm flipV="1">
            <a:off x="4611426" y="1984591"/>
            <a:ext cx="291658" cy="776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/>
          <p:cNvSpPr txBox="1">
            <a:spLocks/>
          </p:cNvSpPr>
          <p:nvPr/>
        </p:nvSpPr>
        <p:spPr>
          <a:xfrm>
            <a:off x="2485818" y="89121"/>
            <a:ext cx="3837891" cy="1927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000" b="1" cap="all" dirty="0" err="1" smtClean="0"/>
              <a:t>Omnichannel</a:t>
            </a:r>
            <a:r>
              <a:rPr lang="en-US" sz="4000" b="1" cap="all" dirty="0" smtClean="0"/>
              <a:t> </a:t>
            </a:r>
            <a:endParaRPr lang="en-US" sz="4000" b="1" cap="all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314" y="6383427"/>
            <a:ext cx="1184911" cy="4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5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32963</TotalTime>
  <Words>1389</Words>
  <Application>Microsoft Office PowerPoint</Application>
  <PresentationFormat>On-screen Show (4:3)</PresentationFormat>
  <Paragraphs>328</Paragraphs>
  <Slides>25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Office Theme</vt:lpstr>
      <vt:lpstr>Adobe Photoshop Image</vt:lpstr>
      <vt:lpstr>The Path To The Future Runs Right Through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GROWING DEMAND FOR ALWAYS  ON MARKETING.  (TRADITIONAL TACTICS ARE COSTING MORE AND DELIVERING LESS)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Can Data-Driven Organizations Do?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START AT THE BEGINNING</vt:lpstr>
      <vt:lpstr>PowerPoint Presentation</vt:lpstr>
      <vt:lpstr>PowerPoint Presentation</vt:lpstr>
      <vt:lpstr>4. FOLLOW PRINCIPLES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Golightly</dc:creator>
  <cp:lastModifiedBy>Susan Golightly</cp:lastModifiedBy>
  <cp:revision>671</cp:revision>
  <cp:lastPrinted>2015-01-05T20:55:52Z</cp:lastPrinted>
  <dcterms:created xsi:type="dcterms:W3CDTF">2014-11-19T04:21:50Z</dcterms:created>
  <dcterms:modified xsi:type="dcterms:W3CDTF">2015-03-26T15:59:45Z</dcterms:modified>
</cp:coreProperties>
</file>